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72"/>
  </p:notesMasterIdLst>
  <p:sldIdLst>
    <p:sldId id="256" r:id="rId2"/>
    <p:sldId id="348" r:id="rId3"/>
    <p:sldId id="349" r:id="rId4"/>
    <p:sldId id="350" r:id="rId5"/>
    <p:sldId id="257" r:id="rId6"/>
    <p:sldId id="258" r:id="rId7"/>
    <p:sldId id="259" r:id="rId8"/>
    <p:sldId id="313" r:id="rId9"/>
    <p:sldId id="315" r:id="rId10"/>
    <p:sldId id="335" r:id="rId11"/>
    <p:sldId id="337" r:id="rId12"/>
    <p:sldId id="346" r:id="rId13"/>
    <p:sldId id="316" r:id="rId14"/>
    <p:sldId id="317" r:id="rId15"/>
    <p:sldId id="318" r:id="rId16"/>
    <p:sldId id="319" r:id="rId17"/>
    <p:sldId id="320" r:id="rId18"/>
    <p:sldId id="321" r:id="rId19"/>
    <p:sldId id="322" r:id="rId20"/>
    <p:sldId id="323" r:id="rId21"/>
    <p:sldId id="324" r:id="rId22"/>
    <p:sldId id="260" r:id="rId23"/>
    <p:sldId id="329" r:id="rId24"/>
    <p:sldId id="330" r:id="rId25"/>
    <p:sldId id="261" r:id="rId26"/>
    <p:sldId id="331" r:id="rId27"/>
    <p:sldId id="262" r:id="rId28"/>
    <p:sldId id="332" r:id="rId29"/>
    <p:sldId id="286" r:id="rId30"/>
    <p:sldId id="333" r:id="rId31"/>
    <p:sldId id="338" r:id="rId32"/>
    <p:sldId id="339" r:id="rId33"/>
    <p:sldId id="340" r:id="rId34"/>
    <p:sldId id="341" r:id="rId35"/>
    <p:sldId id="342" r:id="rId36"/>
    <p:sldId id="343" r:id="rId37"/>
    <p:sldId id="344" r:id="rId38"/>
    <p:sldId id="287" r:id="rId39"/>
    <p:sldId id="285" r:id="rId40"/>
    <p:sldId id="270" r:id="rId41"/>
    <p:sldId id="272" r:id="rId42"/>
    <p:sldId id="273" r:id="rId43"/>
    <p:sldId id="274" r:id="rId44"/>
    <p:sldId id="275" r:id="rId45"/>
    <p:sldId id="281" r:id="rId46"/>
    <p:sldId id="284" r:id="rId47"/>
    <p:sldId id="288" r:id="rId48"/>
    <p:sldId id="289"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2" r:id="rId69"/>
    <p:sldId id="347" r:id="rId70"/>
    <p:sldId id="328" r:id="rId71"/>
  </p:sldIdLst>
  <p:sldSz cx="9144000" cy="5143500" type="screen16x9"/>
  <p:notesSz cx="6858000" cy="9144000"/>
  <p:embeddedFontLst>
    <p:embeddedFont>
      <p:font typeface="Georgia" panose="02040502050405020303" pitchFamily="18" charset="0"/>
      <p:regular r:id="rId73"/>
      <p:bold r:id="rId74"/>
      <p:italic r:id="rId75"/>
      <p:boldItalic r:id="rId76"/>
    </p:embeddedFont>
    <p:embeddedFont>
      <p:font typeface="Helvetica Neue" panose="020B0604020202020204"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5196" autoAdjust="0"/>
  </p:normalViewPr>
  <p:slideViewPr>
    <p:cSldViewPr snapToGrid="0">
      <p:cViewPr varScale="1">
        <p:scale>
          <a:sx n="113" d="100"/>
          <a:sy n="113" d="100"/>
        </p:scale>
        <p:origin x="595"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b="1" i="1" dirty="0">
                <a:latin typeface="Times New Roman" panose="02020603050405020304" pitchFamily="18" charset="0"/>
                <a:cs typeface="Times New Roman" panose="02020603050405020304" pitchFamily="18" charset="0"/>
              </a:rPr>
              <a:t>Random Forest Classifier</a:t>
            </a:r>
            <a:endParaRPr lang="en-IN" b="1" i="1" dirty="0">
              <a:latin typeface="Times New Roman" panose="02020603050405020304" pitchFamily="18" charset="0"/>
              <a:cs typeface="Times New Roman" panose="02020603050405020304" pitchFamily="18" charset="0"/>
            </a:endParaRPr>
          </a:p>
        </c:rich>
      </c:tx>
      <c:layout>
        <c:manualLayout>
          <c:xMode val="edge"/>
          <c:yMode val="edge"/>
          <c:x val="0.21753583272199986"/>
          <c:y val="2.1684481765277801E-2"/>
        </c:manualLayout>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72077748416914"/>
          <c:y val="0.14329699803149606"/>
          <c:w val="0.64215283765985831"/>
          <c:h val="0.43869731146574903"/>
        </c:manualLayout>
      </c:layout>
      <c:bar3DChart>
        <c:barDir val="bar"/>
        <c:grouping val="stacked"/>
        <c:varyColors val="0"/>
        <c:ser>
          <c:idx val="0"/>
          <c:order val="0"/>
          <c:tx>
            <c:strRef>
              <c:f>Sheet1!$B$1</c:f>
              <c:strCache>
                <c:ptCount val="1"/>
                <c:pt idx="0">
                  <c:v>Score</c:v>
                </c:pt>
              </c:strCache>
            </c:strRef>
          </c:tx>
          <c:spPr>
            <a:solidFill>
              <a:schemeClr val="accent6">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Sheet1!$B$2:$B$5</c:f>
              <c:numCache>
                <c:formatCode>General</c:formatCode>
                <c:ptCount val="4"/>
                <c:pt idx="0">
                  <c:v>0.62</c:v>
                </c:pt>
                <c:pt idx="1">
                  <c:v>0.72</c:v>
                </c:pt>
                <c:pt idx="2">
                  <c:v>0.77</c:v>
                </c:pt>
                <c:pt idx="3">
                  <c:v>1.1000000000000001</c:v>
                </c:pt>
              </c:numCache>
            </c:numRef>
          </c:val>
          <c:extLst>
            <c:ext xmlns:c16="http://schemas.microsoft.com/office/drawing/2014/chart" uri="{C3380CC4-5D6E-409C-BE32-E72D297353CC}">
              <c16:uniqueId val="{00000000-B742-461C-AA15-4050739DEA18}"/>
            </c:ext>
          </c:extLst>
        </c:ser>
        <c:ser>
          <c:idx val="1"/>
          <c:order val="1"/>
          <c:tx>
            <c:strRef>
              <c:f>Sheet1!$C$1</c:f>
              <c:strCache>
                <c:ptCount val="1"/>
                <c:pt idx="0">
                  <c:v>Column1</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Sheet1!$C$2:$C$6</c:f>
              <c:numCache>
                <c:formatCode>General</c:formatCode>
                <c:ptCount val="5"/>
              </c:numCache>
            </c:numRef>
          </c:val>
          <c:extLst>
            <c:ext xmlns:c16="http://schemas.microsoft.com/office/drawing/2014/chart" uri="{C3380CC4-5D6E-409C-BE32-E72D297353CC}">
              <c16:uniqueId val="{00000001-B742-461C-AA15-4050739DEA18}"/>
            </c:ext>
          </c:extLst>
        </c:ser>
        <c:ser>
          <c:idx val="2"/>
          <c:order val="2"/>
          <c:tx>
            <c:strRef>
              <c:f>Sheet1!$D$1</c:f>
              <c:strCache>
                <c:ptCount val="1"/>
                <c:pt idx="0">
                  <c:v>Column2</c:v>
                </c:pt>
              </c:strCache>
            </c:strRef>
          </c:tx>
          <c:spPr>
            <a:solidFill>
              <a:schemeClr val="accent6">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Sheet1!$D$2:$D$6</c:f>
              <c:numCache>
                <c:formatCode>General</c:formatCode>
                <c:ptCount val="5"/>
              </c:numCache>
            </c:numRef>
          </c:val>
          <c:extLst>
            <c:ext xmlns:c16="http://schemas.microsoft.com/office/drawing/2014/chart" uri="{C3380CC4-5D6E-409C-BE32-E72D297353CC}">
              <c16:uniqueId val="{00000002-B742-461C-AA15-4050739DEA18}"/>
            </c:ext>
          </c:extLst>
        </c:ser>
        <c:dLbls>
          <c:showLegendKey val="0"/>
          <c:showVal val="1"/>
          <c:showCatName val="0"/>
          <c:showSerName val="0"/>
          <c:showPercent val="0"/>
          <c:showBubbleSize val="0"/>
        </c:dLbls>
        <c:gapWidth val="150"/>
        <c:shape val="box"/>
        <c:axId val="2002660944"/>
        <c:axId val="2002658064"/>
        <c:axId val="0"/>
      </c:bar3DChart>
      <c:catAx>
        <c:axId val="20026609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002658064"/>
        <c:crosses val="autoZero"/>
        <c:auto val="1"/>
        <c:lblAlgn val="ctr"/>
        <c:lblOffset val="100"/>
        <c:noMultiLvlLbl val="0"/>
      </c:catAx>
      <c:valAx>
        <c:axId val="20026580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02660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b="1" i="1" dirty="0">
                <a:latin typeface="Times New Roman" panose="02020603050405020304" pitchFamily="18" charset="0"/>
                <a:cs typeface="Times New Roman" panose="02020603050405020304" pitchFamily="18" charset="0"/>
              </a:rPr>
              <a:t>After</a:t>
            </a:r>
            <a:r>
              <a:rPr lang="en-US" b="1" i="1" baseline="0" dirty="0">
                <a:latin typeface="Times New Roman" panose="02020603050405020304" pitchFamily="18" charset="0"/>
                <a:cs typeface="Times New Roman" panose="02020603050405020304" pitchFamily="18" charset="0"/>
              </a:rPr>
              <a:t> Hyperparameter Tuning</a:t>
            </a:r>
            <a:endParaRPr lang="en-IN" b="1" i="1" dirty="0">
              <a:latin typeface="Times New Roman" panose="02020603050405020304" pitchFamily="18" charset="0"/>
              <a:cs typeface="Times New Roman" panose="02020603050405020304" pitchFamily="18" charset="0"/>
            </a:endParaRPr>
          </a:p>
        </c:rich>
      </c:tx>
      <c:layout>
        <c:manualLayout>
          <c:xMode val="edge"/>
          <c:yMode val="edge"/>
          <c:x val="0.19091628147519832"/>
          <c:y val="0"/>
        </c:manualLayout>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4710515861298863"/>
          <c:y val="0.16063566509403357"/>
          <c:w val="0.56887702147229935"/>
          <c:h val="0.42373257984840862"/>
        </c:manualLayout>
      </c:layout>
      <c:bar3DChart>
        <c:barDir val="bar"/>
        <c:grouping val="stacked"/>
        <c:varyColors val="0"/>
        <c:ser>
          <c:idx val="0"/>
          <c:order val="0"/>
          <c:tx>
            <c:strRef>
              <c:f>Sheet1!$B$1</c:f>
              <c:strCache>
                <c:ptCount val="1"/>
                <c:pt idx="0">
                  <c:v>Score</c:v>
                </c:pt>
              </c:strCache>
            </c:strRef>
          </c:tx>
          <c:spPr>
            <a:solidFill>
              <a:schemeClr val="accent6">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Training Score</c:v>
                </c:pt>
                <c:pt idx="2">
                  <c:v>Testing Score</c:v>
                </c:pt>
                <c:pt idx="3">
                  <c:v>Training Timing sec</c:v>
                </c:pt>
                <c:pt idx="4">
                  <c:v>Hyperparameter timing sec</c:v>
                </c:pt>
              </c:strCache>
            </c:strRef>
          </c:cat>
          <c:val>
            <c:numRef>
              <c:f>Sheet1!$B$2:$B$6</c:f>
              <c:numCache>
                <c:formatCode>General</c:formatCode>
                <c:ptCount val="5"/>
                <c:pt idx="0">
                  <c:v>0.63</c:v>
                </c:pt>
                <c:pt idx="1">
                  <c:v>0.77</c:v>
                </c:pt>
                <c:pt idx="2">
                  <c:v>0.72</c:v>
                </c:pt>
                <c:pt idx="3">
                  <c:v>1.1299999999999999</c:v>
                </c:pt>
                <c:pt idx="4">
                  <c:v>1.4</c:v>
                </c:pt>
              </c:numCache>
            </c:numRef>
          </c:val>
          <c:extLst>
            <c:ext xmlns:c16="http://schemas.microsoft.com/office/drawing/2014/chart" uri="{C3380CC4-5D6E-409C-BE32-E72D297353CC}">
              <c16:uniqueId val="{00000000-3B71-4D0F-BA7B-767784BB8DA4}"/>
            </c:ext>
          </c:extLst>
        </c:ser>
        <c:ser>
          <c:idx val="1"/>
          <c:order val="1"/>
          <c:tx>
            <c:strRef>
              <c:f>Sheet1!$C$1</c:f>
              <c:strCache>
                <c:ptCount val="1"/>
                <c:pt idx="0">
                  <c:v>Series 2</c:v>
                </c:pt>
              </c:strCache>
            </c:strRef>
          </c:tx>
          <c:spPr>
            <a:solidFill>
              <a:schemeClr val="accent6"/>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Training Score</c:v>
                </c:pt>
                <c:pt idx="2">
                  <c:v>Testing Score</c:v>
                </c:pt>
                <c:pt idx="3">
                  <c:v>Training Timing sec</c:v>
                </c:pt>
                <c:pt idx="4">
                  <c:v>Hyperparameter timing sec</c:v>
                </c:pt>
              </c:strCache>
            </c:strRef>
          </c:cat>
          <c:val>
            <c:numRef>
              <c:f>Sheet1!$C$2:$C$6</c:f>
              <c:numCache>
                <c:formatCode>General</c:formatCode>
                <c:ptCount val="5"/>
              </c:numCache>
            </c:numRef>
          </c:val>
          <c:extLst>
            <c:ext xmlns:c16="http://schemas.microsoft.com/office/drawing/2014/chart" uri="{C3380CC4-5D6E-409C-BE32-E72D297353CC}">
              <c16:uniqueId val="{00000001-3B71-4D0F-BA7B-767784BB8DA4}"/>
            </c:ext>
          </c:extLst>
        </c:ser>
        <c:ser>
          <c:idx val="2"/>
          <c:order val="2"/>
          <c:tx>
            <c:strRef>
              <c:f>Sheet1!$D$1</c:f>
              <c:strCache>
                <c:ptCount val="1"/>
                <c:pt idx="0">
                  <c:v>Series 3</c:v>
                </c:pt>
              </c:strCache>
            </c:strRef>
          </c:tx>
          <c:spPr>
            <a:solidFill>
              <a:schemeClr val="accent6">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Training Score</c:v>
                </c:pt>
                <c:pt idx="2">
                  <c:v>Testing Score</c:v>
                </c:pt>
                <c:pt idx="3">
                  <c:v>Training Timing sec</c:v>
                </c:pt>
                <c:pt idx="4">
                  <c:v>Hyperparameter timing sec</c:v>
                </c:pt>
              </c:strCache>
            </c:strRef>
          </c:cat>
          <c:val>
            <c:numRef>
              <c:f>Sheet1!$D$2:$D$6</c:f>
              <c:numCache>
                <c:formatCode>General</c:formatCode>
                <c:ptCount val="5"/>
              </c:numCache>
            </c:numRef>
          </c:val>
          <c:extLst>
            <c:ext xmlns:c16="http://schemas.microsoft.com/office/drawing/2014/chart" uri="{C3380CC4-5D6E-409C-BE32-E72D297353CC}">
              <c16:uniqueId val="{00000002-3B71-4D0F-BA7B-767784BB8DA4}"/>
            </c:ext>
          </c:extLst>
        </c:ser>
        <c:dLbls>
          <c:showLegendKey val="0"/>
          <c:showVal val="1"/>
          <c:showCatName val="0"/>
          <c:showSerName val="0"/>
          <c:showPercent val="0"/>
          <c:showBubbleSize val="0"/>
        </c:dLbls>
        <c:gapWidth val="150"/>
        <c:shape val="box"/>
        <c:axId val="514538544"/>
        <c:axId val="514534704"/>
        <c:axId val="0"/>
      </c:bar3DChart>
      <c:catAx>
        <c:axId val="5145385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514534704"/>
        <c:crosses val="autoZero"/>
        <c:auto val="1"/>
        <c:lblAlgn val="ctr"/>
        <c:lblOffset val="100"/>
        <c:noMultiLvlLbl val="0"/>
      </c:catAx>
      <c:valAx>
        <c:axId val="51453470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538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2200" b="1" i="1" dirty="0">
                <a:latin typeface="Times New Roman" panose="02020603050405020304" pitchFamily="18" charset="0"/>
                <a:cs typeface="Times New Roman" panose="02020603050405020304" pitchFamily="18" charset="0"/>
              </a:rPr>
              <a:t>Decision Tree Classifier</a:t>
            </a:r>
            <a:endParaRPr lang="en-IN" sz="2200" b="1" i="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8466067675915446"/>
          <c:y val="0.19140579669286786"/>
          <c:w val="0.5968164888830727"/>
          <c:h val="0.63079503740045073"/>
        </c:manualLayout>
      </c:layout>
      <c:bar3DChart>
        <c:barDir val="bar"/>
        <c:grouping val="stacked"/>
        <c:varyColors val="0"/>
        <c:ser>
          <c:idx val="0"/>
          <c:order val="0"/>
          <c:tx>
            <c:strRef>
              <c:f>Sheet1!$B$1</c:f>
              <c:strCache>
                <c:ptCount val="1"/>
                <c:pt idx="0">
                  <c:v>Series 1</c:v>
                </c:pt>
              </c:strCache>
            </c:strRef>
          </c:tx>
          <c:spPr>
            <a:gradFill rotWithShape="1">
              <a:gsLst>
                <a:gs pos="0">
                  <a:schemeClr val="accent1">
                    <a:tint val="65000"/>
                    <a:satMod val="103000"/>
                    <a:lumMod val="102000"/>
                    <a:tint val="94000"/>
                  </a:schemeClr>
                </a:gs>
                <a:gs pos="50000">
                  <a:schemeClr val="accent1">
                    <a:tint val="65000"/>
                    <a:satMod val="110000"/>
                    <a:lumMod val="100000"/>
                    <a:shade val="100000"/>
                  </a:schemeClr>
                </a:gs>
                <a:gs pos="100000">
                  <a:schemeClr val="accent1">
                    <a:tint val="65000"/>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Sheet1!$B$2:$B$5</c:f>
              <c:numCache>
                <c:formatCode>General</c:formatCode>
                <c:ptCount val="4"/>
                <c:pt idx="0">
                  <c:v>0.61</c:v>
                </c:pt>
                <c:pt idx="1">
                  <c:v>0.72</c:v>
                </c:pt>
                <c:pt idx="2">
                  <c:v>0.78</c:v>
                </c:pt>
                <c:pt idx="3">
                  <c:v>1.18</c:v>
                </c:pt>
              </c:numCache>
            </c:numRef>
          </c:val>
          <c:extLst>
            <c:ext xmlns:c16="http://schemas.microsoft.com/office/drawing/2014/chart" uri="{C3380CC4-5D6E-409C-BE32-E72D297353CC}">
              <c16:uniqueId val="{00000000-8E6E-4397-9F97-16B60797569B}"/>
            </c:ext>
          </c:extLst>
        </c:ser>
        <c:ser>
          <c:idx val="1"/>
          <c:order val="1"/>
          <c:tx>
            <c:strRef>
              <c:f>Sheet1!$C$1</c:f>
              <c:strCache>
                <c:ptCount val="1"/>
                <c:pt idx="0">
                  <c:v>Column1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Sheet1!$C$2:$C$5</c:f>
              <c:numCache>
                <c:formatCode>General</c:formatCode>
                <c:ptCount val="4"/>
              </c:numCache>
            </c:numRef>
          </c:val>
          <c:extLst>
            <c:ext xmlns:c16="http://schemas.microsoft.com/office/drawing/2014/chart" uri="{C3380CC4-5D6E-409C-BE32-E72D297353CC}">
              <c16:uniqueId val="{00000001-8E6E-4397-9F97-16B60797569B}"/>
            </c:ext>
          </c:extLst>
        </c:ser>
        <c:ser>
          <c:idx val="2"/>
          <c:order val="2"/>
          <c:tx>
            <c:strRef>
              <c:f>Sheet1!$D$1</c:f>
              <c:strCache>
                <c:ptCount val="1"/>
                <c:pt idx="0">
                  <c:v>Column2</c:v>
                </c:pt>
              </c:strCache>
            </c:strRef>
          </c:tx>
          <c:spPr>
            <a:gradFill rotWithShape="1">
              <a:gsLst>
                <a:gs pos="0">
                  <a:schemeClr val="accent1">
                    <a:shade val="65000"/>
                    <a:satMod val="103000"/>
                    <a:lumMod val="102000"/>
                    <a:tint val="94000"/>
                  </a:schemeClr>
                </a:gs>
                <a:gs pos="50000">
                  <a:schemeClr val="accent1">
                    <a:shade val="65000"/>
                    <a:satMod val="110000"/>
                    <a:lumMod val="100000"/>
                    <a:shade val="100000"/>
                  </a:schemeClr>
                </a:gs>
                <a:gs pos="100000">
                  <a:schemeClr val="accent1">
                    <a:shade val="65000"/>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Sheet1!$D$2:$D$5</c:f>
              <c:numCache>
                <c:formatCode>General</c:formatCode>
                <c:ptCount val="4"/>
              </c:numCache>
            </c:numRef>
          </c:val>
          <c:extLst>
            <c:ext xmlns:c16="http://schemas.microsoft.com/office/drawing/2014/chart" uri="{C3380CC4-5D6E-409C-BE32-E72D297353CC}">
              <c16:uniqueId val="{00000002-8E6E-4397-9F97-16B60797569B}"/>
            </c:ext>
          </c:extLst>
        </c:ser>
        <c:dLbls>
          <c:showLegendKey val="0"/>
          <c:showVal val="1"/>
          <c:showCatName val="0"/>
          <c:showSerName val="0"/>
          <c:showPercent val="0"/>
          <c:showBubbleSize val="0"/>
        </c:dLbls>
        <c:gapWidth val="150"/>
        <c:shape val="box"/>
        <c:axId val="536437488"/>
        <c:axId val="536444688"/>
        <c:axId val="0"/>
      </c:bar3DChart>
      <c:catAx>
        <c:axId val="536437488"/>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36444688"/>
        <c:crosses val="autoZero"/>
        <c:auto val="1"/>
        <c:lblAlgn val="ctr"/>
        <c:lblOffset val="100"/>
        <c:noMultiLvlLbl val="0"/>
      </c:catAx>
      <c:valAx>
        <c:axId val="536444688"/>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3643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b="1" i="1" dirty="0">
                <a:latin typeface="Times New Roman" panose="02020603050405020304" pitchFamily="18" charset="0"/>
                <a:cs typeface="Times New Roman" panose="02020603050405020304" pitchFamily="18" charset="0"/>
              </a:rPr>
              <a:t>After</a:t>
            </a:r>
            <a:r>
              <a:rPr lang="en-US" b="1" i="1" baseline="0" dirty="0">
                <a:latin typeface="Times New Roman" panose="02020603050405020304" pitchFamily="18" charset="0"/>
                <a:cs typeface="Times New Roman" panose="02020603050405020304" pitchFamily="18" charset="0"/>
              </a:rPr>
              <a:t> Parameter Tuning</a:t>
            </a:r>
            <a:endParaRPr lang="en-IN" b="1" i="1" dirty="0">
              <a:latin typeface="Times New Roman" panose="02020603050405020304" pitchFamily="18" charset="0"/>
              <a:cs typeface="Times New Roman" panose="02020603050405020304" pitchFamily="18" charset="0"/>
            </a:endParaRPr>
          </a:p>
        </c:rich>
      </c:tx>
      <c:layout>
        <c:manualLayout>
          <c:xMode val="edge"/>
          <c:yMode val="edge"/>
          <c:x val="0.2132293921578538"/>
          <c:y val="2.2746360428142352E-2"/>
        </c:manualLayout>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3208635903779388"/>
          <c:y val="0.18724824295174666"/>
          <c:w val="0.61195356355671215"/>
          <c:h val="0.69802999765569562"/>
        </c:manualLayout>
      </c:layout>
      <c:bar3DChart>
        <c:barDir val="bar"/>
        <c:grouping val="stacked"/>
        <c:varyColors val="0"/>
        <c:ser>
          <c:idx val="0"/>
          <c:order val="0"/>
          <c:tx>
            <c:strRef>
              <c:f>Sheet1!$B$1</c:f>
              <c:strCache>
                <c:ptCount val="1"/>
                <c:pt idx="0">
                  <c:v>Series 1</c:v>
                </c:pt>
              </c:strCache>
            </c:strRef>
          </c:tx>
          <c:spPr>
            <a:solidFill>
              <a:schemeClr val="accent1">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Sec</c:v>
                </c:pt>
              </c:strCache>
            </c:strRef>
          </c:cat>
          <c:val>
            <c:numRef>
              <c:f>Sheet1!$B$2:$B$6</c:f>
              <c:numCache>
                <c:formatCode>General</c:formatCode>
                <c:ptCount val="5"/>
                <c:pt idx="0">
                  <c:v>0.59</c:v>
                </c:pt>
                <c:pt idx="1">
                  <c:v>0.72</c:v>
                </c:pt>
                <c:pt idx="2">
                  <c:v>0.74</c:v>
                </c:pt>
                <c:pt idx="3">
                  <c:v>1.1299999999999999</c:v>
                </c:pt>
                <c:pt idx="4">
                  <c:v>2.13</c:v>
                </c:pt>
              </c:numCache>
            </c:numRef>
          </c:val>
          <c:extLst>
            <c:ext xmlns:c16="http://schemas.microsoft.com/office/drawing/2014/chart" uri="{C3380CC4-5D6E-409C-BE32-E72D297353CC}">
              <c16:uniqueId val="{00000000-F43E-45E4-B996-A0E9C9664ED8}"/>
            </c:ext>
          </c:extLst>
        </c:ser>
        <c:ser>
          <c:idx val="1"/>
          <c:order val="1"/>
          <c:tx>
            <c:strRef>
              <c:f>Sheet1!$C$1</c:f>
              <c:strCache>
                <c:ptCount val="1"/>
                <c:pt idx="0">
                  <c:v>Series 2</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Sec</c:v>
                </c:pt>
              </c:strCache>
            </c:strRef>
          </c:cat>
          <c:val>
            <c:numRef>
              <c:f>Sheet1!$C$2:$C$6</c:f>
              <c:numCache>
                <c:formatCode>General</c:formatCode>
                <c:ptCount val="5"/>
              </c:numCache>
            </c:numRef>
          </c:val>
          <c:extLst>
            <c:ext xmlns:c16="http://schemas.microsoft.com/office/drawing/2014/chart" uri="{C3380CC4-5D6E-409C-BE32-E72D297353CC}">
              <c16:uniqueId val="{00000001-F43E-45E4-B996-A0E9C9664ED8}"/>
            </c:ext>
          </c:extLst>
        </c:ser>
        <c:ser>
          <c:idx val="2"/>
          <c:order val="2"/>
          <c:tx>
            <c:strRef>
              <c:f>Sheet1!$D$1</c:f>
              <c:strCache>
                <c:ptCount val="1"/>
                <c:pt idx="0">
                  <c:v>Series 3</c:v>
                </c:pt>
              </c:strCache>
            </c:strRef>
          </c:tx>
          <c:spPr>
            <a:solidFill>
              <a:schemeClr val="accent1">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Sec</c:v>
                </c:pt>
              </c:strCache>
            </c:strRef>
          </c:cat>
          <c:val>
            <c:numRef>
              <c:f>Sheet1!$D$2:$D$6</c:f>
              <c:numCache>
                <c:formatCode>General</c:formatCode>
                <c:ptCount val="5"/>
              </c:numCache>
            </c:numRef>
          </c:val>
          <c:extLst>
            <c:ext xmlns:c16="http://schemas.microsoft.com/office/drawing/2014/chart" uri="{C3380CC4-5D6E-409C-BE32-E72D297353CC}">
              <c16:uniqueId val="{00000002-F43E-45E4-B996-A0E9C9664ED8}"/>
            </c:ext>
          </c:extLst>
        </c:ser>
        <c:dLbls>
          <c:showLegendKey val="0"/>
          <c:showVal val="1"/>
          <c:showCatName val="0"/>
          <c:showSerName val="0"/>
          <c:showPercent val="0"/>
          <c:showBubbleSize val="0"/>
        </c:dLbls>
        <c:gapWidth val="150"/>
        <c:shape val="box"/>
        <c:axId val="1978519296"/>
        <c:axId val="1978520736"/>
        <c:axId val="0"/>
      </c:bar3DChart>
      <c:catAx>
        <c:axId val="19785192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978520736"/>
        <c:crosses val="autoZero"/>
        <c:auto val="1"/>
        <c:lblAlgn val="ctr"/>
        <c:lblOffset val="100"/>
        <c:noMultiLvlLbl val="0"/>
      </c:catAx>
      <c:valAx>
        <c:axId val="197852073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8519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IN" b="1" i="1" dirty="0">
                <a:latin typeface="Times New Roman" panose="02020603050405020304" pitchFamily="18" charset="0"/>
                <a:cs typeface="Times New Roman" panose="02020603050405020304" pitchFamily="18" charset="0"/>
              </a:rPr>
              <a:t>XGBoost</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2989406763533377"/>
          <c:y val="0.17250552035406799"/>
          <c:w val="0.66539294323583809"/>
          <c:h val="0.61871797911991477"/>
        </c:manualLayout>
      </c:layout>
      <c:bar3DChart>
        <c:barDir val="bar"/>
        <c:grouping val="stacked"/>
        <c:varyColors val="0"/>
        <c:ser>
          <c:idx val="0"/>
          <c:order val="0"/>
          <c:tx>
            <c:strRef>
              <c:f>Sheet1!$B$1</c:f>
              <c:strCache>
                <c:ptCount val="1"/>
                <c:pt idx="0">
                  <c:v>Series 1</c:v>
                </c:pt>
              </c:strCache>
            </c:strRef>
          </c:tx>
          <c:spPr>
            <a:solidFill>
              <a:schemeClr val="accent4">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Sheet1!$B$2:$B$5</c:f>
              <c:numCache>
                <c:formatCode>General</c:formatCode>
                <c:ptCount val="4"/>
                <c:pt idx="0">
                  <c:v>0.61</c:v>
                </c:pt>
                <c:pt idx="1">
                  <c:v>0.72</c:v>
                </c:pt>
                <c:pt idx="2">
                  <c:v>0.76</c:v>
                </c:pt>
                <c:pt idx="3">
                  <c:v>1.2</c:v>
                </c:pt>
              </c:numCache>
            </c:numRef>
          </c:val>
          <c:extLst>
            <c:ext xmlns:c16="http://schemas.microsoft.com/office/drawing/2014/chart" uri="{C3380CC4-5D6E-409C-BE32-E72D297353CC}">
              <c16:uniqueId val="{00000000-476D-471F-A311-1DA4369D6F0A}"/>
            </c:ext>
          </c:extLst>
        </c:ser>
        <c:ser>
          <c:idx val="1"/>
          <c:order val="1"/>
          <c:tx>
            <c:strRef>
              <c:f>Sheet1!$C$1</c:f>
              <c:strCache>
                <c:ptCount val="1"/>
                <c:pt idx="0">
                  <c:v>Series 2</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Sheet1!$C$2:$C$5</c:f>
              <c:numCache>
                <c:formatCode>General</c:formatCode>
                <c:ptCount val="4"/>
              </c:numCache>
            </c:numRef>
          </c:val>
          <c:extLst>
            <c:ext xmlns:c16="http://schemas.microsoft.com/office/drawing/2014/chart" uri="{C3380CC4-5D6E-409C-BE32-E72D297353CC}">
              <c16:uniqueId val="{00000001-476D-471F-A311-1DA4369D6F0A}"/>
            </c:ext>
          </c:extLst>
        </c:ser>
        <c:ser>
          <c:idx val="2"/>
          <c:order val="2"/>
          <c:tx>
            <c:strRef>
              <c:f>Sheet1!$D$1</c:f>
              <c:strCache>
                <c:ptCount val="1"/>
                <c:pt idx="0">
                  <c:v>Series 3</c:v>
                </c:pt>
              </c:strCache>
            </c:strRef>
          </c:tx>
          <c:spPr>
            <a:solidFill>
              <a:schemeClr val="accent4">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f1 score</c:v>
                </c:pt>
                <c:pt idx="1">
                  <c:v>Testing Score</c:v>
                </c:pt>
                <c:pt idx="2">
                  <c:v>Training Score</c:v>
                </c:pt>
                <c:pt idx="3">
                  <c:v>Training Time sec</c:v>
                </c:pt>
              </c:strCache>
            </c:strRef>
          </c:cat>
          <c:val>
            <c:numRef>
              <c:f>Sheet1!$D$2:$D$5</c:f>
              <c:numCache>
                <c:formatCode>General</c:formatCode>
                <c:ptCount val="4"/>
              </c:numCache>
            </c:numRef>
          </c:val>
          <c:extLst>
            <c:ext xmlns:c16="http://schemas.microsoft.com/office/drawing/2014/chart" uri="{C3380CC4-5D6E-409C-BE32-E72D297353CC}">
              <c16:uniqueId val="{00000002-476D-471F-A311-1DA4369D6F0A}"/>
            </c:ext>
          </c:extLst>
        </c:ser>
        <c:dLbls>
          <c:showLegendKey val="0"/>
          <c:showVal val="1"/>
          <c:showCatName val="0"/>
          <c:showSerName val="0"/>
          <c:showPercent val="0"/>
          <c:showBubbleSize val="0"/>
        </c:dLbls>
        <c:gapWidth val="150"/>
        <c:shape val="box"/>
        <c:axId val="1986589936"/>
        <c:axId val="1986606256"/>
        <c:axId val="0"/>
      </c:bar3DChart>
      <c:catAx>
        <c:axId val="19865899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986606256"/>
        <c:crosses val="autoZero"/>
        <c:auto val="1"/>
        <c:lblAlgn val="ctr"/>
        <c:lblOffset val="100"/>
        <c:noMultiLvlLbl val="0"/>
      </c:catAx>
      <c:valAx>
        <c:axId val="198660625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6589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IN" b="1" i="1" dirty="0">
                <a:latin typeface="Times New Roman" panose="02020603050405020304" pitchFamily="18" charset="0"/>
                <a:cs typeface="Times New Roman" panose="02020603050405020304" pitchFamily="18" charset="0"/>
              </a:rPr>
              <a:t>After</a:t>
            </a:r>
            <a:r>
              <a:rPr lang="en-IN" b="1" i="1" baseline="0" dirty="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Parameter</a:t>
            </a:r>
            <a:r>
              <a:rPr lang="en-IN" b="1" i="1" baseline="0" dirty="0">
                <a:latin typeface="Times New Roman" panose="02020603050405020304" pitchFamily="18" charset="0"/>
                <a:cs typeface="Times New Roman" panose="02020603050405020304" pitchFamily="18" charset="0"/>
              </a:rPr>
              <a:t> Tuning</a:t>
            </a:r>
            <a:endParaRPr lang="en-IN" b="1" i="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5239465407281273"/>
          <c:y val="0.1232063962283423"/>
          <c:w val="0.581972718151749"/>
          <c:h val="0.73022859529721984"/>
        </c:manualLayout>
      </c:layout>
      <c:bar3DChart>
        <c:barDir val="bar"/>
        <c:grouping val="stacked"/>
        <c:varyColors val="0"/>
        <c:ser>
          <c:idx val="0"/>
          <c:order val="0"/>
          <c:tx>
            <c:strRef>
              <c:f>Sheet1!$B$1</c:f>
              <c:strCache>
                <c:ptCount val="1"/>
                <c:pt idx="0">
                  <c:v>Series 1</c:v>
                </c:pt>
              </c:strCache>
            </c:strRef>
          </c:tx>
          <c:spPr>
            <a:solidFill>
              <a:schemeClr val="accent4">
                <a:tint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min</c:v>
                </c:pt>
              </c:strCache>
            </c:strRef>
          </c:cat>
          <c:val>
            <c:numRef>
              <c:f>Sheet1!$B$2:$B$6</c:f>
              <c:numCache>
                <c:formatCode>General</c:formatCode>
                <c:ptCount val="5"/>
                <c:pt idx="0">
                  <c:v>0.61</c:v>
                </c:pt>
                <c:pt idx="1">
                  <c:v>0.72</c:v>
                </c:pt>
                <c:pt idx="2">
                  <c:v>0.73</c:v>
                </c:pt>
                <c:pt idx="3">
                  <c:v>1.2</c:v>
                </c:pt>
                <c:pt idx="4">
                  <c:v>2.2000000000000002</c:v>
                </c:pt>
              </c:numCache>
            </c:numRef>
          </c:val>
          <c:extLst>
            <c:ext xmlns:c16="http://schemas.microsoft.com/office/drawing/2014/chart" uri="{C3380CC4-5D6E-409C-BE32-E72D297353CC}">
              <c16:uniqueId val="{00000000-9C7C-4168-939B-BBC691FB4F1C}"/>
            </c:ext>
          </c:extLst>
        </c:ser>
        <c:ser>
          <c:idx val="1"/>
          <c:order val="1"/>
          <c:tx>
            <c:strRef>
              <c:f>Sheet1!$C$1</c:f>
              <c:strCache>
                <c:ptCount val="1"/>
                <c:pt idx="0">
                  <c:v>Series 2</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min</c:v>
                </c:pt>
              </c:strCache>
            </c:strRef>
          </c:cat>
          <c:val>
            <c:numRef>
              <c:f>Sheet1!$C$2:$C$6</c:f>
              <c:numCache>
                <c:formatCode>General</c:formatCode>
                <c:ptCount val="5"/>
              </c:numCache>
            </c:numRef>
          </c:val>
          <c:extLst>
            <c:ext xmlns:c16="http://schemas.microsoft.com/office/drawing/2014/chart" uri="{C3380CC4-5D6E-409C-BE32-E72D297353CC}">
              <c16:uniqueId val="{00000001-9C7C-4168-939B-BBC691FB4F1C}"/>
            </c:ext>
          </c:extLst>
        </c:ser>
        <c:ser>
          <c:idx val="2"/>
          <c:order val="2"/>
          <c:tx>
            <c:strRef>
              <c:f>Sheet1!$D$1</c:f>
              <c:strCache>
                <c:ptCount val="1"/>
                <c:pt idx="0">
                  <c:v>Series 3</c:v>
                </c:pt>
              </c:strCache>
            </c:strRef>
          </c:tx>
          <c:spPr>
            <a:solidFill>
              <a:schemeClr val="accent4">
                <a:shade val="6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f1 score</c:v>
                </c:pt>
                <c:pt idx="1">
                  <c:v>Testing Score</c:v>
                </c:pt>
                <c:pt idx="2">
                  <c:v>Training Score</c:v>
                </c:pt>
                <c:pt idx="3">
                  <c:v>Training Time sec</c:v>
                </c:pt>
                <c:pt idx="4">
                  <c:v>Parameter Tuning min</c:v>
                </c:pt>
              </c:strCache>
            </c:strRef>
          </c:cat>
          <c:val>
            <c:numRef>
              <c:f>Sheet1!$D$2:$D$6</c:f>
              <c:numCache>
                <c:formatCode>General</c:formatCode>
                <c:ptCount val="5"/>
              </c:numCache>
            </c:numRef>
          </c:val>
          <c:extLst>
            <c:ext xmlns:c16="http://schemas.microsoft.com/office/drawing/2014/chart" uri="{C3380CC4-5D6E-409C-BE32-E72D297353CC}">
              <c16:uniqueId val="{00000002-9C7C-4168-939B-BBC691FB4F1C}"/>
            </c:ext>
          </c:extLst>
        </c:ser>
        <c:dLbls>
          <c:showLegendKey val="0"/>
          <c:showVal val="1"/>
          <c:showCatName val="0"/>
          <c:showSerName val="0"/>
          <c:showPercent val="0"/>
          <c:showBubbleSize val="0"/>
        </c:dLbls>
        <c:gapWidth val="150"/>
        <c:shape val="box"/>
        <c:axId val="536447568"/>
        <c:axId val="536438448"/>
        <c:axId val="0"/>
      </c:bar3DChart>
      <c:catAx>
        <c:axId val="53644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536438448"/>
        <c:crosses val="autoZero"/>
        <c:auto val="1"/>
        <c:lblAlgn val="ctr"/>
        <c:lblOffset val="100"/>
        <c:noMultiLvlLbl val="0"/>
      </c:catAx>
      <c:valAx>
        <c:axId val="53643844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6447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i="1" dirty="0"/>
              <a:t>Overall Comparison</a:t>
            </a:r>
          </a:p>
        </c:rich>
      </c:tx>
      <c:layout>
        <c:manualLayout>
          <c:xMode val="edge"/>
          <c:yMode val="edge"/>
          <c:x val="0.38317978758601096"/>
          <c:y val="1.740079735659969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8734678532690577"/>
          <c:y val="2.1887831558649783E-2"/>
          <c:w val="0.6980699466086987"/>
          <c:h val="0.46698285128569705"/>
        </c:manualLayout>
      </c:layout>
      <c:bar3DChart>
        <c:barDir val="col"/>
        <c:grouping val="clustered"/>
        <c:varyColors val="0"/>
        <c:ser>
          <c:idx val="0"/>
          <c:order val="0"/>
          <c:tx>
            <c:strRef>
              <c:f>Sheet1!$B$1</c:f>
              <c:strCache>
                <c:ptCount val="1"/>
                <c:pt idx="0">
                  <c:v>HyperParameter Tuning Timing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Sheet1!$B$2:$B$4</c:f>
              <c:numCache>
                <c:formatCode>General</c:formatCode>
                <c:ptCount val="3"/>
                <c:pt idx="0">
                  <c:v>1.4</c:v>
                </c:pt>
                <c:pt idx="1">
                  <c:v>2.13</c:v>
                </c:pt>
                <c:pt idx="2">
                  <c:v>5.6</c:v>
                </c:pt>
              </c:numCache>
            </c:numRef>
          </c:val>
          <c:extLst>
            <c:ext xmlns:c16="http://schemas.microsoft.com/office/drawing/2014/chart" uri="{C3380CC4-5D6E-409C-BE32-E72D297353CC}">
              <c16:uniqueId val="{00000000-64D2-4B21-8498-CFECF7B67372}"/>
            </c:ext>
          </c:extLst>
        </c:ser>
        <c:ser>
          <c:idx val="1"/>
          <c:order val="1"/>
          <c:tx>
            <c:strRef>
              <c:f>Sheet1!$C$1</c:f>
              <c:strCache>
                <c:ptCount val="1"/>
                <c:pt idx="0">
                  <c:v>Training Time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Sheet1!$C$2:$C$4</c:f>
              <c:numCache>
                <c:formatCode>General</c:formatCode>
                <c:ptCount val="3"/>
                <c:pt idx="0">
                  <c:v>1.1299999999999999</c:v>
                </c:pt>
                <c:pt idx="1">
                  <c:v>1.18</c:v>
                </c:pt>
                <c:pt idx="2">
                  <c:v>1.2</c:v>
                </c:pt>
              </c:numCache>
            </c:numRef>
          </c:val>
          <c:extLst>
            <c:ext xmlns:c16="http://schemas.microsoft.com/office/drawing/2014/chart" uri="{C3380CC4-5D6E-409C-BE32-E72D297353CC}">
              <c16:uniqueId val="{00000005-64D2-4B21-8498-CFECF7B67372}"/>
            </c:ext>
          </c:extLst>
        </c:ser>
        <c:ser>
          <c:idx val="2"/>
          <c:order val="2"/>
          <c:tx>
            <c:strRef>
              <c:f>Sheet1!$D$1</c:f>
              <c:strCache>
                <c:ptCount val="1"/>
                <c:pt idx="0">
                  <c:v>Training score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Sheet1!$D$2:$D$4</c:f>
              <c:numCache>
                <c:formatCode>General</c:formatCode>
                <c:ptCount val="3"/>
                <c:pt idx="0">
                  <c:v>0.77</c:v>
                </c:pt>
                <c:pt idx="1">
                  <c:v>0.74</c:v>
                </c:pt>
                <c:pt idx="2">
                  <c:v>0.73</c:v>
                </c:pt>
              </c:numCache>
            </c:numRef>
          </c:val>
          <c:extLst>
            <c:ext xmlns:c16="http://schemas.microsoft.com/office/drawing/2014/chart" uri="{C3380CC4-5D6E-409C-BE32-E72D297353CC}">
              <c16:uniqueId val="{00000006-64D2-4B21-8498-CFECF7B67372}"/>
            </c:ext>
          </c:extLst>
        </c:ser>
        <c:ser>
          <c:idx val="3"/>
          <c:order val="3"/>
          <c:tx>
            <c:strRef>
              <c:f>Sheet1!$E$1</c:f>
              <c:strCache>
                <c:ptCount val="1"/>
                <c:pt idx="0">
                  <c:v>Testing Score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Sheet1!$E$2:$E$4</c:f>
              <c:numCache>
                <c:formatCode>General</c:formatCode>
                <c:ptCount val="3"/>
                <c:pt idx="0">
                  <c:v>0.72</c:v>
                </c:pt>
                <c:pt idx="1">
                  <c:v>0.72</c:v>
                </c:pt>
                <c:pt idx="2">
                  <c:v>0.72</c:v>
                </c:pt>
              </c:numCache>
            </c:numRef>
          </c:val>
          <c:extLst>
            <c:ext xmlns:c16="http://schemas.microsoft.com/office/drawing/2014/chart" uri="{C3380CC4-5D6E-409C-BE32-E72D297353CC}">
              <c16:uniqueId val="{00000007-64D2-4B21-8498-CFECF7B67372}"/>
            </c:ext>
          </c:extLst>
        </c:ser>
        <c:ser>
          <c:idx val="4"/>
          <c:order val="4"/>
          <c:tx>
            <c:strRef>
              <c:f>Sheet1!$F$1</c:f>
              <c:strCache>
                <c:ptCount val="1"/>
                <c:pt idx="0">
                  <c:v>F1 Score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Sheet1!$F$2:$F$4</c:f>
              <c:numCache>
                <c:formatCode>General</c:formatCode>
                <c:ptCount val="3"/>
                <c:pt idx="0">
                  <c:v>0.63</c:v>
                </c:pt>
                <c:pt idx="1">
                  <c:v>0.59</c:v>
                </c:pt>
                <c:pt idx="2">
                  <c:v>0.61</c:v>
                </c:pt>
              </c:numCache>
            </c:numRef>
          </c:val>
          <c:extLst>
            <c:ext xmlns:c16="http://schemas.microsoft.com/office/drawing/2014/chart" uri="{C3380CC4-5D6E-409C-BE32-E72D297353CC}">
              <c16:uniqueId val="{00000008-64D2-4B21-8498-CFECF7B67372}"/>
            </c:ext>
          </c:extLst>
        </c:ser>
        <c:ser>
          <c:idx val="5"/>
          <c:order val="5"/>
          <c:tx>
            <c:strRef>
              <c:f>Sheet1!$G$1</c:f>
              <c:strCache>
                <c:ptCount val="1"/>
                <c:pt idx="0">
                  <c:v>Cross Validation Score</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Sheet1!$A$2:$A$4</c:f>
              <c:strCache>
                <c:ptCount val="3"/>
                <c:pt idx="0">
                  <c:v>Random Forest Classifier</c:v>
                </c:pt>
                <c:pt idx="1">
                  <c:v>Decision Tree Classifier</c:v>
                </c:pt>
                <c:pt idx="2">
                  <c:v>XGBoost Classifier</c:v>
                </c:pt>
              </c:strCache>
            </c:strRef>
          </c:cat>
          <c:val>
            <c:numRef>
              <c:f>Sheet1!$G$2:$G$4</c:f>
              <c:numCache>
                <c:formatCode>General</c:formatCode>
                <c:ptCount val="3"/>
                <c:pt idx="0">
                  <c:v>6.4000000000000003E-3</c:v>
                </c:pt>
                <c:pt idx="1">
                  <c:v>4.4000000000000002E-4</c:v>
                </c:pt>
                <c:pt idx="2">
                  <c:v>3.04E-2</c:v>
                </c:pt>
              </c:numCache>
            </c:numRef>
          </c:val>
          <c:extLst>
            <c:ext xmlns:c16="http://schemas.microsoft.com/office/drawing/2014/chart" uri="{C3380CC4-5D6E-409C-BE32-E72D297353CC}">
              <c16:uniqueId val="{00000009-64D2-4B21-8498-CFECF7B67372}"/>
            </c:ext>
          </c:extLst>
        </c:ser>
        <c:dLbls>
          <c:showLegendKey val="0"/>
          <c:showVal val="0"/>
          <c:showCatName val="0"/>
          <c:showSerName val="0"/>
          <c:showPercent val="0"/>
          <c:showBubbleSize val="0"/>
        </c:dLbls>
        <c:gapWidth val="150"/>
        <c:shape val="box"/>
        <c:axId val="527421104"/>
        <c:axId val="527418704"/>
        <c:axId val="0"/>
      </c:bar3DChart>
      <c:catAx>
        <c:axId val="5274211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27418704"/>
        <c:crosses val="autoZero"/>
        <c:auto val="1"/>
        <c:lblAlgn val="ctr"/>
        <c:lblOffset val="100"/>
        <c:noMultiLvlLbl val="0"/>
      </c:catAx>
      <c:valAx>
        <c:axId val="527418704"/>
        <c:scaling>
          <c:orientation val="minMax"/>
        </c:scaling>
        <c:delete val="1"/>
        <c:axPos val="l"/>
        <c:numFmt formatCode="General" sourceLinked="1"/>
        <c:majorTickMark val="none"/>
        <c:minorTickMark val="none"/>
        <c:tickLblPos val="nextTo"/>
        <c:crossAx val="52742110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4.9999964373618137E-2"/>
          <c:y val="0.94214456379242373"/>
          <c:w val="0.89999995249815756"/>
          <c:h val="5.785543620757629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withinLinearReversed" id="24">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8a86d2663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8a86d266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8a86d2663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8a86d2663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a86d2663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8a86d2663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8a86d2663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8a86d2663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77f1a0d84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77f1a0d84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c87b51b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c87b51b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77f1a0d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77f1a0d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786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4c87b51bd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4c87b51bd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7f1a0d84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7f1a0d84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7f1a0d84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77f1a0d84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c87b51bd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c87b51bd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95A5-D4FB-9BBE-5362-0EBF8608FF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75608A8-654C-134D-469C-283AA10C77A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1C179A-0AD9-86DF-8752-A363BF2D17DE}"/>
              </a:ext>
            </a:extLst>
          </p:cNvPr>
          <p:cNvSpPr>
            <a:spLocks noGrp="1"/>
          </p:cNvSpPr>
          <p:nvPr>
            <p:ph type="dt" sz="half" idx="10"/>
          </p:nvPr>
        </p:nvSpPr>
        <p:spPr/>
        <p:txBody>
          <a:bodyPr/>
          <a:lstStyle/>
          <a:p>
            <a:fld id="{6AD6EE87-EBD5-4F12-A48A-63ACA297AC8F}" type="datetimeFigureOut">
              <a:rPr lang="en-US" smtClean="0"/>
              <a:t>4/8/2024</a:t>
            </a:fld>
            <a:endParaRPr lang="en-US" dirty="0"/>
          </a:p>
        </p:txBody>
      </p:sp>
      <p:sp>
        <p:nvSpPr>
          <p:cNvPr id="5" name="Footer Placeholder 4">
            <a:extLst>
              <a:ext uri="{FF2B5EF4-FFF2-40B4-BE49-F238E27FC236}">
                <a16:creationId xmlns:a16="http://schemas.microsoft.com/office/drawing/2014/main" id="{DD36BE87-3860-905E-07AA-43A842AE03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9EF070-7C22-A50A-BF4A-CE4DFDDF9D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552910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EC94-7FF8-4E19-DC28-C49D4CF1EE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D7EA38-8791-97D6-1E8F-434AAE5CC4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977C47-5A62-41C5-E6B7-CA2A98AA07FF}"/>
              </a:ext>
            </a:extLst>
          </p:cNvPr>
          <p:cNvSpPr>
            <a:spLocks noGrp="1"/>
          </p:cNvSpPr>
          <p:nvPr>
            <p:ph type="dt" sz="half" idx="10"/>
          </p:nvPr>
        </p:nvSpPr>
        <p:spPr/>
        <p:txBody>
          <a:bodyPr/>
          <a:lstStyle/>
          <a:p>
            <a:fld id="{4CD73815-2707-4475-8F1A-B873CB631BB4}" type="datetimeFigureOut">
              <a:rPr lang="en-US" smtClean="0"/>
              <a:t>4/8/2024</a:t>
            </a:fld>
            <a:endParaRPr lang="en-US" dirty="0"/>
          </a:p>
        </p:txBody>
      </p:sp>
      <p:sp>
        <p:nvSpPr>
          <p:cNvPr id="5" name="Footer Placeholder 4">
            <a:extLst>
              <a:ext uri="{FF2B5EF4-FFF2-40B4-BE49-F238E27FC236}">
                <a16:creationId xmlns:a16="http://schemas.microsoft.com/office/drawing/2014/main" id="{F67C842A-98A7-5752-1491-11A534BDEC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070588-2BEB-CE1F-4A99-FDAAA3A53F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24988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15D44F-7A65-C331-88D8-7C390D3FA69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994BDF-2F25-6EFC-916A-A974FBE20A0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F89CE4-2086-27E1-4CD1-8BA18364F367}"/>
              </a:ext>
            </a:extLst>
          </p:cNvPr>
          <p:cNvSpPr>
            <a:spLocks noGrp="1"/>
          </p:cNvSpPr>
          <p:nvPr>
            <p:ph type="dt" sz="half" idx="10"/>
          </p:nvPr>
        </p:nvSpPr>
        <p:spPr/>
        <p:txBody>
          <a:bodyPr/>
          <a:lstStyle/>
          <a:p>
            <a:fld id="{2A4AFB99-0EAB-4182-AFF8-E214C82A68F6}" type="datetimeFigureOut">
              <a:rPr lang="en-US" smtClean="0"/>
              <a:t>4/8/2024</a:t>
            </a:fld>
            <a:endParaRPr lang="en-US" dirty="0"/>
          </a:p>
        </p:txBody>
      </p:sp>
      <p:sp>
        <p:nvSpPr>
          <p:cNvPr id="5" name="Footer Placeholder 4">
            <a:extLst>
              <a:ext uri="{FF2B5EF4-FFF2-40B4-BE49-F238E27FC236}">
                <a16:creationId xmlns:a16="http://schemas.microsoft.com/office/drawing/2014/main" id="{36FD138B-5ECE-156A-1401-06AF3DE6A3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6871E1-11AF-4E61-D405-4A49D6AFA7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46818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55144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356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C3DE-9AB2-3E37-2A66-144E150560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B88303-8B88-842F-9657-3497CEFF7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4E267-A9B6-5B8D-45DA-FC44ECBF5434}"/>
              </a:ext>
            </a:extLst>
          </p:cNvPr>
          <p:cNvSpPr>
            <a:spLocks noGrp="1"/>
          </p:cNvSpPr>
          <p:nvPr>
            <p:ph type="dt" sz="half" idx="10"/>
          </p:nvPr>
        </p:nvSpPr>
        <p:spPr/>
        <p:txBody>
          <a:bodyPr/>
          <a:lstStyle/>
          <a:p>
            <a:fld id="{A5D3794B-289A-4A80-97D7-111025398D45}" type="datetimeFigureOut">
              <a:rPr lang="en-US" smtClean="0"/>
              <a:t>4/8/2024</a:t>
            </a:fld>
            <a:endParaRPr lang="en-US" dirty="0"/>
          </a:p>
        </p:txBody>
      </p:sp>
      <p:sp>
        <p:nvSpPr>
          <p:cNvPr id="5" name="Footer Placeholder 4">
            <a:extLst>
              <a:ext uri="{FF2B5EF4-FFF2-40B4-BE49-F238E27FC236}">
                <a16:creationId xmlns:a16="http://schemas.microsoft.com/office/drawing/2014/main" id="{BF2EB625-6ADD-CBC8-C8D8-0D90C26468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56DBAF-EDC6-3E75-9001-7F2552EBB2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370390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4212-DC52-4EBE-A00D-16A313E03A6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BD8B1D-DD5A-1F21-FED6-A7285B02467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93A3C1-6C5A-8CFA-8816-2379BD03CA3D}"/>
              </a:ext>
            </a:extLst>
          </p:cNvPr>
          <p:cNvSpPr>
            <a:spLocks noGrp="1"/>
          </p:cNvSpPr>
          <p:nvPr>
            <p:ph type="dt" sz="half" idx="10"/>
          </p:nvPr>
        </p:nvSpPr>
        <p:spPr/>
        <p:txBody>
          <a:bodyPr/>
          <a:lstStyle/>
          <a:p>
            <a:fld id="{5A61015F-7CC6-4D0A-9D87-873EA4C304CC}" type="datetimeFigureOut">
              <a:rPr lang="en-US" smtClean="0"/>
              <a:t>4/8/2024</a:t>
            </a:fld>
            <a:endParaRPr lang="en-US" dirty="0"/>
          </a:p>
        </p:txBody>
      </p:sp>
      <p:sp>
        <p:nvSpPr>
          <p:cNvPr id="5" name="Footer Placeholder 4">
            <a:extLst>
              <a:ext uri="{FF2B5EF4-FFF2-40B4-BE49-F238E27FC236}">
                <a16:creationId xmlns:a16="http://schemas.microsoft.com/office/drawing/2014/main" id="{24A44828-9F0B-9219-B3E6-6AD512EC01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298065-3C7E-6099-C8BD-A5DEA842EC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992643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5FBD-3C5C-C51A-62D2-7F7388FE7F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B65EFF-58A0-C7C1-B531-43C2EE36A78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A39192-E3EE-A2CA-A072-A8A0253E0C3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F994285-1329-7C1E-56FF-3138371A4BD2}"/>
              </a:ext>
            </a:extLst>
          </p:cNvPr>
          <p:cNvSpPr>
            <a:spLocks noGrp="1"/>
          </p:cNvSpPr>
          <p:nvPr>
            <p:ph type="dt" sz="half" idx="10"/>
          </p:nvPr>
        </p:nvSpPr>
        <p:spPr/>
        <p:txBody>
          <a:bodyPr/>
          <a:lstStyle/>
          <a:p>
            <a:fld id="{93C6A301-0538-44EC-B09D-202E1042A48B}" type="datetimeFigureOut">
              <a:rPr lang="en-US" smtClean="0"/>
              <a:t>4/8/2024</a:t>
            </a:fld>
            <a:endParaRPr lang="en-US" dirty="0"/>
          </a:p>
        </p:txBody>
      </p:sp>
      <p:sp>
        <p:nvSpPr>
          <p:cNvPr id="6" name="Footer Placeholder 5">
            <a:extLst>
              <a:ext uri="{FF2B5EF4-FFF2-40B4-BE49-F238E27FC236}">
                <a16:creationId xmlns:a16="http://schemas.microsoft.com/office/drawing/2014/main" id="{7FF8041F-B44D-904A-642D-048A4121C6A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E4182-AF3E-83ED-64D2-BDB2F5A40C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021807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2B32-2EE4-B77E-7646-F794A35C45DB}"/>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3273C1-261E-7473-162D-85FA6BFC4EA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407BDE6-0501-7A9A-2806-A797031597E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103560-63A2-D4FE-43FD-6E31B703E52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7D9C5-66AE-7BDF-25FA-32009D8D8C6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00E919-62CA-A398-AA7B-71F81B75AB1A}"/>
              </a:ext>
            </a:extLst>
          </p:cNvPr>
          <p:cNvSpPr>
            <a:spLocks noGrp="1"/>
          </p:cNvSpPr>
          <p:nvPr>
            <p:ph type="dt" sz="half" idx="10"/>
          </p:nvPr>
        </p:nvSpPr>
        <p:spPr/>
        <p:txBody>
          <a:bodyPr/>
          <a:lstStyle/>
          <a:p>
            <a:fld id="{D789574A-8875-45EF-8EA2-3CAA0F7ABC4C}" type="datetimeFigureOut">
              <a:rPr lang="en-US" smtClean="0"/>
              <a:t>4/8/2024</a:t>
            </a:fld>
            <a:endParaRPr lang="en-US" dirty="0"/>
          </a:p>
        </p:txBody>
      </p:sp>
      <p:sp>
        <p:nvSpPr>
          <p:cNvPr id="8" name="Footer Placeholder 7">
            <a:extLst>
              <a:ext uri="{FF2B5EF4-FFF2-40B4-BE49-F238E27FC236}">
                <a16:creationId xmlns:a16="http://schemas.microsoft.com/office/drawing/2014/main" id="{B6EB185D-7D9C-9AF6-2A9A-64E32C02D03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540D943-12B8-3D4B-E15D-312B27CCFF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54287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07C9-A45E-735B-CB97-6D041DFDB26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F7F15DD-5335-374A-56B6-272D5318E04D}"/>
              </a:ext>
            </a:extLst>
          </p:cNvPr>
          <p:cNvSpPr>
            <a:spLocks noGrp="1"/>
          </p:cNvSpPr>
          <p:nvPr>
            <p:ph type="dt" sz="half" idx="10"/>
          </p:nvPr>
        </p:nvSpPr>
        <p:spPr/>
        <p:txBody>
          <a:bodyPr/>
          <a:lstStyle/>
          <a:p>
            <a:fld id="{67EF4D4C-5367-4C26-9E2B-D8088D7FCA81}" type="datetimeFigureOut">
              <a:rPr lang="en-US" smtClean="0"/>
              <a:t>4/8/2024</a:t>
            </a:fld>
            <a:endParaRPr lang="en-US" dirty="0"/>
          </a:p>
        </p:txBody>
      </p:sp>
      <p:sp>
        <p:nvSpPr>
          <p:cNvPr id="4" name="Footer Placeholder 3">
            <a:extLst>
              <a:ext uri="{FF2B5EF4-FFF2-40B4-BE49-F238E27FC236}">
                <a16:creationId xmlns:a16="http://schemas.microsoft.com/office/drawing/2014/main" id="{DED9DAF1-DA1C-5444-4DA6-39ED57EBAC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EFA4BF-48C8-F4A8-5AFE-057D08AE21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09467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F83304-8FD3-57A1-59D9-7A78BF981E4B}"/>
              </a:ext>
            </a:extLst>
          </p:cNvPr>
          <p:cNvSpPr>
            <a:spLocks noGrp="1"/>
          </p:cNvSpPr>
          <p:nvPr>
            <p:ph type="dt" sz="half" idx="10"/>
          </p:nvPr>
        </p:nvSpPr>
        <p:spPr/>
        <p:txBody>
          <a:bodyPr/>
          <a:lstStyle/>
          <a:p>
            <a:fld id="{56E91E96-98B0-4413-9547-46F3504108EF}" type="datetimeFigureOut">
              <a:rPr lang="en-US" smtClean="0"/>
              <a:t>4/8/2024</a:t>
            </a:fld>
            <a:endParaRPr lang="en-US" dirty="0"/>
          </a:p>
        </p:txBody>
      </p:sp>
      <p:sp>
        <p:nvSpPr>
          <p:cNvPr id="3" name="Footer Placeholder 2">
            <a:extLst>
              <a:ext uri="{FF2B5EF4-FFF2-40B4-BE49-F238E27FC236}">
                <a16:creationId xmlns:a16="http://schemas.microsoft.com/office/drawing/2014/main" id="{91AE20AB-0EB6-412F-42FC-25FB27DABC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DB5402-85C1-1EF9-0E22-19CAE0BFD1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26250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D372-6E76-2311-2136-CAC92045163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D9AB06-582A-9B39-8BC3-57DCEE0D21B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A64FB0-F0F8-C7F1-9654-E1325FAC57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B9064C6-F313-9D24-128B-048803F5575F}"/>
              </a:ext>
            </a:extLst>
          </p:cNvPr>
          <p:cNvSpPr>
            <a:spLocks noGrp="1"/>
          </p:cNvSpPr>
          <p:nvPr>
            <p:ph type="dt" sz="half" idx="10"/>
          </p:nvPr>
        </p:nvSpPr>
        <p:spPr/>
        <p:txBody>
          <a:bodyPr/>
          <a:lstStyle/>
          <a:p>
            <a:fld id="{05C68B11-C5A8-448C-8CE9-B1A273C79CFC}" type="datetimeFigureOut">
              <a:rPr lang="en-US" smtClean="0"/>
              <a:t>4/8/2024</a:t>
            </a:fld>
            <a:endParaRPr lang="en-US" dirty="0"/>
          </a:p>
        </p:txBody>
      </p:sp>
      <p:sp>
        <p:nvSpPr>
          <p:cNvPr id="6" name="Footer Placeholder 5">
            <a:extLst>
              <a:ext uri="{FF2B5EF4-FFF2-40B4-BE49-F238E27FC236}">
                <a16:creationId xmlns:a16="http://schemas.microsoft.com/office/drawing/2014/main" id="{8BA4A5BD-D523-F199-89D1-0CB9A73D65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48D969-35FC-CA8F-C3AC-D98E8558C5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07139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9379-A3BC-66D6-2670-78F4B8D9F0F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D12B07-6240-910B-A093-8F59D44FEC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514E623-7FCD-1CBC-FE16-870E38E343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CB1E7F-3BB7-7A3A-4535-11B61637C275}"/>
              </a:ext>
            </a:extLst>
          </p:cNvPr>
          <p:cNvSpPr>
            <a:spLocks noGrp="1"/>
          </p:cNvSpPr>
          <p:nvPr>
            <p:ph type="dt" sz="half" idx="10"/>
          </p:nvPr>
        </p:nvSpPr>
        <p:spPr/>
        <p:txBody>
          <a:bodyPr/>
          <a:lstStyle/>
          <a:p>
            <a:fld id="{C7616CA0-919D-4A49-9C8A-62FDFB3A5183}" type="datetimeFigureOut">
              <a:rPr lang="en-US" smtClean="0"/>
              <a:t>4/8/2024</a:t>
            </a:fld>
            <a:endParaRPr lang="en-US" dirty="0"/>
          </a:p>
        </p:txBody>
      </p:sp>
      <p:sp>
        <p:nvSpPr>
          <p:cNvPr id="6" name="Footer Placeholder 5">
            <a:extLst>
              <a:ext uri="{FF2B5EF4-FFF2-40B4-BE49-F238E27FC236}">
                <a16:creationId xmlns:a16="http://schemas.microsoft.com/office/drawing/2014/main" id="{BE8C0F33-DF71-F827-CBDE-EC6BD9713A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DD0FA7-7063-07F7-A878-D151ED35A5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207268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59CB08-B82C-046C-AFBF-56B12DD51A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0085B8-4EAD-C999-3259-19DF62B0BD0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C05E11-7BF9-BDD0-07A8-FDAE6FCA0F6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0298CD5-6C1E-4009-B41F-6DF62E31D3BE}" type="datetimeFigureOut">
              <a:rPr lang="en-US" smtClean="0"/>
              <a:pPr/>
              <a:t>4/8/2024</a:t>
            </a:fld>
            <a:endParaRPr lang="en-US" dirty="0"/>
          </a:p>
        </p:txBody>
      </p:sp>
      <p:sp>
        <p:nvSpPr>
          <p:cNvPr id="5" name="Footer Placeholder 4">
            <a:extLst>
              <a:ext uri="{FF2B5EF4-FFF2-40B4-BE49-F238E27FC236}">
                <a16:creationId xmlns:a16="http://schemas.microsoft.com/office/drawing/2014/main" id="{AC4A0A6E-0403-2034-ECFB-2776D19AB33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596CC6-0E8F-CDDE-33EF-97B3174F1EF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28993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371950" y="533725"/>
            <a:ext cx="847300" cy="847300"/>
          </a:xfrm>
          <a:prstGeom prst="rect">
            <a:avLst/>
          </a:prstGeom>
          <a:noFill/>
          <a:ln>
            <a:noFill/>
          </a:ln>
        </p:spPr>
      </p:pic>
      <p:sp>
        <p:nvSpPr>
          <p:cNvPr id="55" name="Google Shape;55;p13"/>
          <p:cNvSpPr txBox="1"/>
          <p:nvPr/>
        </p:nvSpPr>
        <p:spPr>
          <a:xfrm>
            <a:off x="2374200" y="478813"/>
            <a:ext cx="4395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dirty="0">
                <a:latin typeface="Georgia"/>
                <a:ea typeface="Georgia"/>
                <a:cs typeface="Georgia"/>
                <a:sym typeface="Georgia"/>
              </a:rPr>
              <a:t>THE </a:t>
            </a:r>
            <a:r>
              <a:rPr lang="en" sz="2600" dirty="0">
                <a:latin typeface="Times New Roman" panose="02020603050405020304" pitchFamily="18" charset="0"/>
                <a:ea typeface="Georgia"/>
                <a:cs typeface="Times New Roman" panose="02020603050405020304" pitchFamily="18" charset="0"/>
                <a:sym typeface="Georgia"/>
              </a:rPr>
              <a:t>AMERICAN</a:t>
            </a:r>
            <a:r>
              <a:rPr lang="en" sz="2600" dirty="0">
                <a:latin typeface="Georgia"/>
                <a:ea typeface="Georgia"/>
                <a:cs typeface="Georgia"/>
                <a:sym typeface="Georgia"/>
              </a:rPr>
              <a:t> COLLEGE</a:t>
            </a:r>
            <a:endParaRPr sz="2600" dirty="0">
              <a:latin typeface="Georgia"/>
              <a:ea typeface="Georgia"/>
              <a:cs typeface="Georgia"/>
              <a:sym typeface="Georgia"/>
            </a:endParaRPr>
          </a:p>
        </p:txBody>
      </p:sp>
      <p:sp>
        <p:nvSpPr>
          <p:cNvPr id="56" name="Google Shape;56;p13"/>
          <p:cNvSpPr txBox="1"/>
          <p:nvPr/>
        </p:nvSpPr>
        <p:spPr>
          <a:xfrm>
            <a:off x="2006437" y="949097"/>
            <a:ext cx="6094469"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DEPARTMENT OF DATA SCIENCE – POST GRADUATION</a:t>
            </a: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 name="Google Shape;57;p13"/>
          <p:cNvSpPr txBox="1"/>
          <p:nvPr/>
        </p:nvSpPr>
        <p:spPr>
          <a:xfrm>
            <a:off x="3697513" y="1063813"/>
            <a:ext cx="177194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lang="en"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PROJECT</a:t>
            </a:r>
            <a:endParaRPr dirty="0">
              <a:latin typeface="Times New Roman" panose="02020603050405020304" pitchFamily="18" charset="0"/>
              <a:cs typeface="Times New Roman" panose="02020603050405020304" pitchFamily="18" charset="0"/>
            </a:endParaRPr>
          </a:p>
        </p:txBody>
      </p:sp>
      <p:sp>
        <p:nvSpPr>
          <p:cNvPr id="58" name="Google Shape;58;p13"/>
          <p:cNvSpPr txBox="1"/>
          <p:nvPr/>
        </p:nvSpPr>
        <p:spPr>
          <a:xfrm>
            <a:off x="2950435" y="1740801"/>
            <a:ext cx="32661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Times New Roman" panose="02020603050405020304" pitchFamily="18" charset="0"/>
                <a:cs typeface="Times New Roman" panose="02020603050405020304" pitchFamily="18" charset="0"/>
              </a:rPr>
              <a:t>SALES EFFECTIVENESS FOR BUSINESS</a:t>
            </a:r>
            <a:endParaRPr b="1" dirty="0">
              <a:latin typeface="Times New Roman" panose="02020603050405020304" pitchFamily="18" charset="0"/>
              <a:cs typeface="Times New Roman" panose="02020603050405020304" pitchFamily="18" charset="0"/>
            </a:endParaRPr>
          </a:p>
        </p:txBody>
      </p:sp>
      <p:sp>
        <p:nvSpPr>
          <p:cNvPr id="59" name="Google Shape;59;p13"/>
          <p:cNvSpPr txBox="1"/>
          <p:nvPr/>
        </p:nvSpPr>
        <p:spPr>
          <a:xfrm>
            <a:off x="1313087" y="2571750"/>
            <a:ext cx="125499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Guided by,</a:t>
            </a:r>
            <a:endParaRPr b="1" dirty="0">
              <a:latin typeface="Times New Roman" panose="02020603050405020304" pitchFamily="18" charset="0"/>
              <a:cs typeface="Times New Roman" panose="02020603050405020304" pitchFamily="18" charset="0"/>
            </a:endParaRPr>
          </a:p>
        </p:txBody>
      </p:sp>
      <p:sp>
        <p:nvSpPr>
          <p:cNvPr id="60" name="Google Shape;60;p13"/>
          <p:cNvSpPr txBox="1"/>
          <p:nvPr/>
        </p:nvSpPr>
        <p:spPr>
          <a:xfrm>
            <a:off x="5696063" y="2571750"/>
            <a:ext cx="141911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Presented by,</a:t>
            </a:r>
            <a:endParaRPr b="1">
              <a:latin typeface="Times New Roman" panose="02020603050405020304" pitchFamily="18" charset="0"/>
              <a:cs typeface="Times New Roman" panose="02020603050405020304" pitchFamily="18" charset="0"/>
            </a:endParaRPr>
          </a:p>
        </p:txBody>
      </p:sp>
      <p:sp>
        <p:nvSpPr>
          <p:cNvPr id="61" name="Google Shape;61;p13"/>
          <p:cNvSpPr txBox="1"/>
          <p:nvPr/>
        </p:nvSpPr>
        <p:spPr>
          <a:xfrm>
            <a:off x="1313087" y="3229443"/>
            <a:ext cx="31059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Dr.Mr.SenthilKumar.,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Assistant Professor,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Department of Data Science - PG,</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The American College.</a:t>
            </a:r>
            <a:endParaRPr sz="1200" dirty="0">
              <a:latin typeface="Times New Roman" panose="02020603050405020304" pitchFamily="18" charset="0"/>
              <a:cs typeface="Times New Roman" panose="02020603050405020304" pitchFamily="18" charset="0"/>
            </a:endParaRPr>
          </a:p>
        </p:txBody>
      </p:sp>
      <p:sp>
        <p:nvSpPr>
          <p:cNvPr id="62" name="Google Shape;62;p13"/>
          <p:cNvSpPr txBox="1"/>
          <p:nvPr/>
        </p:nvSpPr>
        <p:spPr>
          <a:xfrm>
            <a:off x="5696063" y="2864850"/>
            <a:ext cx="25716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M.Gokulsundar,</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22PDS11,</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Department of Data Science - PG,</a:t>
            </a:r>
            <a:endParaRPr sz="12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 sz="1200" dirty="0">
                <a:latin typeface="Times New Roman" panose="02020603050405020304" pitchFamily="18" charset="0"/>
                <a:cs typeface="Times New Roman" panose="02020603050405020304" pitchFamily="18" charset="0"/>
              </a:rPr>
              <a:t>The American College.</a:t>
            </a:r>
            <a:endParaRPr sz="1200" dirty="0">
              <a:latin typeface="Times New Roman" panose="02020603050405020304" pitchFamily="18" charset="0"/>
              <a:cs typeface="Times New Roman" panose="02020603050405020304" pitchFamily="18" charset="0"/>
            </a:endParaRPr>
          </a:p>
        </p:txBody>
      </p:sp>
      <p:sp>
        <p:nvSpPr>
          <p:cNvPr id="63" name="Google Shape;63;p13"/>
          <p:cNvSpPr txBox="1">
            <a:spLocks noGrp="1"/>
          </p:cNvSpPr>
          <p:nvPr>
            <p:ph type="sldNum" sz="quarter" idx="12"/>
          </p:nvPr>
        </p:nvSpPr>
        <p:spPr>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43DDC5-F501-BFF3-0FF5-BC8CF6D6A302}"/>
              </a:ext>
            </a:extLst>
          </p:cNvPr>
          <p:cNvSpPr/>
          <p:nvPr/>
        </p:nvSpPr>
        <p:spPr>
          <a:xfrm>
            <a:off x="67426" y="340289"/>
            <a:ext cx="1557337" cy="778668"/>
          </a:xfrm>
          <a:prstGeom prst="rect">
            <a:avLst/>
          </a:prstGeom>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b="1" dirty="0"/>
              <a:t>Sales Effectiveness</a:t>
            </a:r>
          </a:p>
        </p:txBody>
      </p:sp>
      <p:sp>
        <p:nvSpPr>
          <p:cNvPr id="9" name="Rectangle: Rounded Corners 8">
            <a:extLst>
              <a:ext uri="{FF2B5EF4-FFF2-40B4-BE49-F238E27FC236}">
                <a16:creationId xmlns:a16="http://schemas.microsoft.com/office/drawing/2014/main" id="{E46FC404-F400-DF14-465F-8C2FC6D0D14D}"/>
              </a:ext>
            </a:extLst>
          </p:cNvPr>
          <p:cNvSpPr/>
          <p:nvPr/>
        </p:nvSpPr>
        <p:spPr>
          <a:xfrm>
            <a:off x="1802361" y="1052521"/>
            <a:ext cx="1557337" cy="635793"/>
          </a:xfrm>
          <a:prstGeom prst="roundRect">
            <a:avLst/>
          </a:prstGeom>
          <a:solidFill>
            <a:schemeClr val="accent1">
              <a:lumMod val="20000"/>
              <a:lumOff val="80000"/>
            </a:schemeClr>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Load Dataset</a:t>
            </a:r>
          </a:p>
        </p:txBody>
      </p:sp>
      <p:sp>
        <p:nvSpPr>
          <p:cNvPr id="12" name="Oval 11">
            <a:extLst>
              <a:ext uri="{FF2B5EF4-FFF2-40B4-BE49-F238E27FC236}">
                <a16:creationId xmlns:a16="http://schemas.microsoft.com/office/drawing/2014/main" id="{9147A18A-E3F9-26B9-5AFA-1EDDB783962A}"/>
              </a:ext>
            </a:extLst>
          </p:cNvPr>
          <p:cNvSpPr/>
          <p:nvPr/>
        </p:nvSpPr>
        <p:spPr>
          <a:xfrm>
            <a:off x="86482" y="1332512"/>
            <a:ext cx="1193004" cy="742951"/>
          </a:xfrm>
          <a:prstGeom prst="ellipse">
            <a:avLst/>
          </a:prstGeom>
          <a:ln>
            <a:solidFill>
              <a:srgbClr val="C0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100" dirty="0"/>
              <a:t>Import basic modules</a:t>
            </a:r>
          </a:p>
        </p:txBody>
      </p:sp>
      <p:cxnSp>
        <p:nvCxnSpPr>
          <p:cNvPr id="16" name="Straight Arrow Connector 15">
            <a:extLst>
              <a:ext uri="{FF2B5EF4-FFF2-40B4-BE49-F238E27FC236}">
                <a16:creationId xmlns:a16="http://schemas.microsoft.com/office/drawing/2014/main" id="{1753FBE7-FFCF-2C61-8E32-11D32114BFD4}"/>
              </a:ext>
            </a:extLst>
          </p:cNvPr>
          <p:cNvCxnSpPr>
            <a:cxnSpLocks/>
            <a:stCxn id="12" idx="6"/>
            <a:endCxn id="9" idx="1"/>
          </p:cNvCxnSpPr>
          <p:nvPr/>
        </p:nvCxnSpPr>
        <p:spPr>
          <a:xfrm flipV="1">
            <a:off x="1279486" y="1370418"/>
            <a:ext cx="522875" cy="333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Rectangle: Rounded Corners 18">
            <a:extLst>
              <a:ext uri="{FF2B5EF4-FFF2-40B4-BE49-F238E27FC236}">
                <a16:creationId xmlns:a16="http://schemas.microsoft.com/office/drawing/2014/main" id="{2ED0EF75-F936-3843-54F7-6D8DA20344F2}"/>
              </a:ext>
            </a:extLst>
          </p:cNvPr>
          <p:cNvSpPr/>
          <p:nvPr/>
        </p:nvSpPr>
        <p:spPr>
          <a:xfrm>
            <a:off x="3585624" y="146799"/>
            <a:ext cx="1171574" cy="800105"/>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solidFill>
                  <a:schemeClr val="tx1"/>
                </a:solidFill>
              </a:rPr>
              <a:t>Basic Check</a:t>
            </a:r>
          </a:p>
        </p:txBody>
      </p:sp>
      <p:sp>
        <p:nvSpPr>
          <p:cNvPr id="20" name="Rectangle: Rounded Corners 19">
            <a:extLst>
              <a:ext uri="{FF2B5EF4-FFF2-40B4-BE49-F238E27FC236}">
                <a16:creationId xmlns:a16="http://schemas.microsoft.com/office/drawing/2014/main" id="{46DE7698-1FD0-98CD-2EEC-18006F4A6B6C}"/>
              </a:ext>
            </a:extLst>
          </p:cNvPr>
          <p:cNvSpPr/>
          <p:nvPr/>
        </p:nvSpPr>
        <p:spPr>
          <a:xfrm>
            <a:off x="5043861" y="136599"/>
            <a:ext cx="1171574" cy="800106"/>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EDA</a:t>
            </a:r>
            <a:endParaRPr lang="en-IN" b="1" i="1" dirty="0"/>
          </a:p>
        </p:txBody>
      </p:sp>
      <p:sp>
        <p:nvSpPr>
          <p:cNvPr id="21" name="Rectangle: Rounded Corners 20">
            <a:extLst>
              <a:ext uri="{FF2B5EF4-FFF2-40B4-BE49-F238E27FC236}">
                <a16:creationId xmlns:a16="http://schemas.microsoft.com/office/drawing/2014/main" id="{340E9277-7891-9EC6-BAE0-AB8FF79A47F8}"/>
              </a:ext>
            </a:extLst>
          </p:cNvPr>
          <p:cNvSpPr/>
          <p:nvPr/>
        </p:nvSpPr>
        <p:spPr>
          <a:xfrm>
            <a:off x="6502098" y="136599"/>
            <a:ext cx="1171574" cy="800106"/>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Data preprocessing</a:t>
            </a:r>
            <a:endParaRPr lang="en-IN" b="1" i="1" dirty="0"/>
          </a:p>
        </p:txBody>
      </p:sp>
      <p:sp>
        <p:nvSpPr>
          <p:cNvPr id="22" name="Rectangle: Rounded Corners 21">
            <a:extLst>
              <a:ext uri="{FF2B5EF4-FFF2-40B4-BE49-F238E27FC236}">
                <a16:creationId xmlns:a16="http://schemas.microsoft.com/office/drawing/2014/main" id="{676F2D1E-6720-A58B-A258-50A86C19B606}"/>
              </a:ext>
            </a:extLst>
          </p:cNvPr>
          <p:cNvSpPr/>
          <p:nvPr/>
        </p:nvSpPr>
        <p:spPr>
          <a:xfrm>
            <a:off x="7817003" y="136599"/>
            <a:ext cx="1171574" cy="800105"/>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EDA Problem solving </a:t>
            </a:r>
            <a:endParaRPr lang="en-IN" b="1" i="1" dirty="0"/>
          </a:p>
        </p:txBody>
      </p:sp>
      <p:sp>
        <p:nvSpPr>
          <p:cNvPr id="23" name="Rectangle: Rounded Corners 22">
            <a:extLst>
              <a:ext uri="{FF2B5EF4-FFF2-40B4-BE49-F238E27FC236}">
                <a16:creationId xmlns:a16="http://schemas.microsoft.com/office/drawing/2014/main" id="{59381DA7-E0CD-EEE2-9DEA-0DB65137DB2F}"/>
              </a:ext>
            </a:extLst>
          </p:cNvPr>
          <p:cNvSpPr/>
          <p:nvPr/>
        </p:nvSpPr>
        <p:spPr>
          <a:xfrm>
            <a:off x="7374548" y="1261229"/>
            <a:ext cx="1171574" cy="800105"/>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Encoding</a:t>
            </a:r>
            <a:endParaRPr lang="en-IN" b="1" i="1" dirty="0"/>
          </a:p>
        </p:txBody>
      </p:sp>
      <p:sp>
        <p:nvSpPr>
          <p:cNvPr id="24" name="Rectangle: Rounded Corners 23">
            <a:extLst>
              <a:ext uri="{FF2B5EF4-FFF2-40B4-BE49-F238E27FC236}">
                <a16:creationId xmlns:a16="http://schemas.microsoft.com/office/drawing/2014/main" id="{3559EDC5-B121-BFF6-4090-2B8895AA064F}"/>
              </a:ext>
            </a:extLst>
          </p:cNvPr>
          <p:cNvSpPr/>
          <p:nvPr/>
        </p:nvSpPr>
        <p:spPr>
          <a:xfrm>
            <a:off x="5760488" y="1269479"/>
            <a:ext cx="1171574" cy="800104"/>
          </a:xfrm>
          <a:prstGeom prst="roundRect">
            <a:avLst/>
          </a:prstGeom>
          <a:solidFill>
            <a:schemeClr val="bg2"/>
          </a:solidFill>
          <a:ln>
            <a:solidFill>
              <a:srgbClr val="C0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i="1" dirty="0">
                <a:ln w="0"/>
                <a:solidFill>
                  <a:schemeClr val="tx1"/>
                </a:solidFill>
                <a:effectLst>
                  <a:outerShdw blurRad="38100" dist="19050" dir="2700000" algn="tl" rotWithShape="0">
                    <a:schemeClr val="dk1">
                      <a:alpha val="40000"/>
                    </a:schemeClr>
                  </a:outerShdw>
                </a:effectLst>
              </a:rPr>
              <a:t>Splitting</a:t>
            </a:r>
            <a:endParaRPr lang="en-IN" b="1" i="1" dirty="0"/>
          </a:p>
        </p:txBody>
      </p:sp>
      <p:cxnSp>
        <p:nvCxnSpPr>
          <p:cNvPr id="26" name="Connector: Elbow 25">
            <a:extLst>
              <a:ext uri="{FF2B5EF4-FFF2-40B4-BE49-F238E27FC236}">
                <a16:creationId xmlns:a16="http://schemas.microsoft.com/office/drawing/2014/main" id="{933A6A7E-E08B-3BB8-234A-F0802B35A572}"/>
              </a:ext>
            </a:extLst>
          </p:cNvPr>
          <p:cNvCxnSpPr>
            <a:cxnSpLocks/>
            <a:stCxn id="9" idx="0"/>
            <a:endCxn id="19" idx="1"/>
          </p:cNvCxnSpPr>
          <p:nvPr/>
        </p:nvCxnSpPr>
        <p:spPr>
          <a:xfrm rot="5400000" flipH="1" flipV="1">
            <a:off x="2830493" y="297390"/>
            <a:ext cx="505669" cy="100459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35CE6B17-974F-9736-3156-918CC4598727}"/>
              </a:ext>
            </a:extLst>
          </p:cNvPr>
          <p:cNvCxnSpPr>
            <a:stCxn id="19" idx="3"/>
            <a:endCxn id="20" idx="1"/>
          </p:cNvCxnSpPr>
          <p:nvPr/>
        </p:nvCxnSpPr>
        <p:spPr>
          <a:xfrm flipV="1">
            <a:off x="4757198" y="536652"/>
            <a:ext cx="286663" cy="10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58A076B0-8A23-CBDC-DE23-602072861AD7}"/>
              </a:ext>
            </a:extLst>
          </p:cNvPr>
          <p:cNvCxnSpPr/>
          <p:nvPr/>
        </p:nvCxnSpPr>
        <p:spPr>
          <a:xfrm flipV="1">
            <a:off x="6242085" y="546850"/>
            <a:ext cx="23336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1405AF39-3F26-659F-37C5-B71C57EF12A9}"/>
              </a:ext>
            </a:extLst>
          </p:cNvPr>
          <p:cNvCxnSpPr>
            <a:cxnSpLocks/>
            <a:endCxn id="22" idx="1"/>
          </p:cNvCxnSpPr>
          <p:nvPr/>
        </p:nvCxnSpPr>
        <p:spPr>
          <a:xfrm flipV="1">
            <a:off x="7700322" y="536652"/>
            <a:ext cx="116681" cy="101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607DCF35-118D-8579-30FB-00ECD03BB947}"/>
              </a:ext>
            </a:extLst>
          </p:cNvPr>
          <p:cNvCxnSpPr>
            <a:cxnSpLocks/>
            <a:stCxn id="23" idx="1"/>
            <a:endCxn id="24" idx="3"/>
          </p:cNvCxnSpPr>
          <p:nvPr/>
        </p:nvCxnSpPr>
        <p:spPr>
          <a:xfrm flipH="1">
            <a:off x="6932062" y="1661282"/>
            <a:ext cx="442486" cy="82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270F02C7-AEBA-C91F-F78B-9FAEA75AB64C}"/>
              </a:ext>
            </a:extLst>
          </p:cNvPr>
          <p:cNvCxnSpPr>
            <a:cxnSpLocks/>
            <a:stCxn id="3" idx="2"/>
            <a:endCxn id="12" idx="0"/>
          </p:cNvCxnSpPr>
          <p:nvPr/>
        </p:nvCxnSpPr>
        <p:spPr>
          <a:xfrm flipH="1">
            <a:off x="682984" y="1118957"/>
            <a:ext cx="163111" cy="213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Rectangle 43">
            <a:extLst>
              <a:ext uri="{FF2B5EF4-FFF2-40B4-BE49-F238E27FC236}">
                <a16:creationId xmlns:a16="http://schemas.microsoft.com/office/drawing/2014/main" id="{9AAD5354-B865-F420-B14E-0A1A3639BAC7}"/>
              </a:ext>
            </a:extLst>
          </p:cNvPr>
          <p:cNvSpPr/>
          <p:nvPr/>
        </p:nvSpPr>
        <p:spPr>
          <a:xfrm>
            <a:off x="5035494" y="2571746"/>
            <a:ext cx="1171574" cy="765351"/>
          </a:xfrm>
          <a:prstGeom prst="rect">
            <a:avLst/>
          </a:prstGeom>
          <a:solidFill>
            <a:srgbClr val="00206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 Creation</a:t>
            </a:r>
          </a:p>
        </p:txBody>
      </p:sp>
      <p:sp>
        <p:nvSpPr>
          <p:cNvPr id="72" name="Rectangle: Top Corners Rounded 71">
            <a:extLst>
              <a:ext uri="{FF2B5EF4-FFF2-40B4-BE49-F238E27FC236}">
                <a16:creationId xmlns:a16="http://schemas.microsoft.com/office/drawing/2014/main" id="{D8946C87-BDCE-D3FB-8803-EA09A26F6D9D}"/>
              </a:ext>
            </a:extLst>
          </p:cNvPr>
          <p:cNvSpPr/>
          <p:nvPr/>
        </p:nvSpPr>
        <p:spPr>
          <a:xfrm>
            <a:off x="2139120" y="2571745"/>
            <a:ext cx="1245751" cy="765345"/>
          </a:xfrm>
          <a:prstGeom prst="round2SameRect">
            <a:avLst/>
          </a:prstGeom>
          <a:solidFill>
            <a:schemeClr val="bg1"/>
          </a:solidFill>
          <a:ln>
            <a:solidFill>
              <a:schemeClr val="accent1">
                <a:lumMod val="20000"/>
                <a:lumOff val="80000"/>
              </a:schemeClr>
            </a:solidFill>
          </a:ln>
          <a:scene3d>
            <a:camera prst="orthographicFront">
              <a:rot lat="0" lon="0" rev="0"/>
            </a:camera>
            <a:lightRig rig="flat" dir="t">
              <a:rot lat="0" lon="0" rev="3600000"/>
            </a:lightRig>
          </a:scene3d>
          <a:sp3d contourW="12700" prstMaterial="flat">
            <a:bevelT w="38100" h="44450" prst="relaxedInset"/>
            <a:contourClr>
              <a:schemeClr val="accent4">
                <a:shade val="35000"/>
                <a:satMod val="160000"/>
              </a:schemeClr>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IN" b="1" dirty="0">
                <a:solidFill>
                  <a:srgbClr val="002060"/>
                </a:solidFill>
              </a:rPr>
              <a:t>Existing Algorithm</a:t>
            </a:r>
          </a:p>
        </p:txBody>
      </p:sp>
      <p:sp>
        <p:nvSpPr>
          <p:cNvPr id="73" name="Rectangle: Top Corners Rounded 72">
            <a:extLst>
              <a:ext uri="{FF2B5EF4-FFF2-40B4-BE49-F238E27FC236}">
                <a16:creationId xmlns:a16="http://schemas.microsoft.com/office/drawing/2014/main" id="{A62BF2F0-34B5-3AD8-5A71-21BB301C62A4}"/>
              </a:ext>
            </a:extLst>
          </p:cNvPr>
          <p:cNvSpPr/>
          <p:nvPr/>
        </p:nvSpPr>
        <p:spPr>
          <a:xfrm>
            <a:off x="7329899" y="2571746"/>
            <a:ext cx="1245751" cy="765345"/>
          </a:xfrm>
          <a:prstGeom prst="round2SameRect">
            <a:avLst/>
          </a:prstGeom>
          <a:solidFill>
            <a:schemeClr val="bg1"/>
          </a:solidFill>
          <a:scene3d>
            <a:camera prst="orthographicFront">
              <a:rot lat="0" lon="0" rev="0"/>
            </a:camera>
            <a:lightRig rig="flat" dir="t">
              <a:rot lat="0" lon="0" rev="3600000"/>
            </a:lightRig>
          </a:scene3d>
          <a:sp3d contourW="12700" prstMaterial="flat">
            <a:bevelT w="38100" h="44450" prst="angle"/>
            <a:contourClr>
              <a:schemeClr val="accent4">
                <a:shade val="35000"/>
                <a:satMod val="160000"/>
              </a:schemeClr>
            </a:contourClr>
          </a:sp3d>
        </p:spPr>
        <p:style>
          <a:lnRef idx="0">
            <a:schemeClr val="accent4"/>
          </a:lnRef>
          <a:fillRef idx="3">
            <a:schemeClr val="accent4"/>
          </a:fillRef>
          <a:effectRef idx="3">
            <a:schemeClr val="accent4"/>
          </a:effectRef>
          <a:fontRef idx="minor">
            <a:schemeClr val="lt1"/>
          </a:fontRef>
        </p:style>
        <p:txBody>
          <a:bodyPr rtlCol="0" anchor="ctr"/>
          <a:lstStyle/>
          <a:p>
            <a:pPr algn="ctr"/>
            <a:r>
              <a:rPr lang="en-IN" b="1" dirty="0">
                <a:solidFill>
                  <a:srgbClr val="002060"/>
                </a:solidFill>
              </a:rPr>
              <a:t>Proposed Algorithm</a:t>
            </a:r>
          </a:p>
        </p:txBody>
      </p:sp>
      <p:cxnSp>
        <p:nvCxnSpPr>
          <p:cNvPr id="75" name="Connector: Elbow 74">
            <a:extLst>
              <a:ext uri="{FF2B5EF4-FFF2-40B4-BE49-F238E27FC236}">
                <a16:creationId xmlns:a16="http://schemas.microsoft.com/office/drawing/2014/main" id="{C42A7330-39CC-45F2-511C-9F8F9E40182A}"/>
              </a:ext>
            </a:extLst>
          </p:cNvPr>
          <p:cNvCxnSpPr>
            <a:cxnSpLocks/>
            <a:stCxn id="24" idx="2"/>
            <a:endCxn id="44" idx="0"/>
          </p:cNvCxnSpPr>
          <p:nvPr/>
        </p:nvCxnSpPr>
        <p:spPr>
          <a:xfrm rot="5400000">
            <a:off x="5732697" y="1958167"/>
            <a:ext cx="502163" cy="72499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C0740841-24FE-E506-A8A6-15F940CC00C6}"/>
              </a:ext>
            </a:extLst>
          </p:cNvPr>
          <p:cNvCxnSpPr>
            <a:cxnSpLocks/>
            <a:stCxn id="44" idx="1"/>
            <a:endCxn id="72" idx="0"/>
          </p:cNvCxnSpPr>
          <p:nvPr/>
        </p:nvCxnSpPr>
        <p:spPr>
          <a:xfrm flipH="1" flipV="1">
            <a:off x="3384871" y="2954418"/>
            <a:ext cx="1650623" cy="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382A726A-0423-D29C-0DC3-3C5B472B5E06}"/>
              </a:ext>
            </a:extLst>
          </p:cNvPr>
          <p:cNvCxnSpPr>
            <a:stCxn id="44" idx="3"/>
            <a:endCxn id="73" idx="2"/>
          </p:cNvCxnSpPr>
          <p:nvPr/>
        </p:nvCxnSpPr>
        <p:spPr>
          <a:xfrm flipV="1">
            <a:off x="6207068" y="2954419"/>
            <a:ext cx="1122831" cy="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8" name="Rectangle: Diagonal Corners Rounded 87">
            <a:extLst>
              <a:ext uri="{FF2B5EF4-FFF2-40B4-BE49-F238E27FC236}">
                <a16:creationId xmlns:a16="http://schemas.microsoft.com/office/drawing/2014/main" id="{5FB5E5B9-8E5B-D772-565C-A9CBCEDEA65F}"/>
              </a:ext>
            </a:extLst>
          </p:cNvPr>
          <p:cNvSpPr/>
          <p:nvPr/>
        </p:nvSpPr>
        <p:spPr>
          <a:xfrm>
            <a:off x="140606" y="3909858"/>
            <a:ext cx="1346827" cy="800105"/>
          </a:xfrm>
          <a:prstGeom prst="round2DiagRect">
            <a:avLst/>
          </a:prstGeom>
          <a:solidFill>
            <a:schemeClr val="accent3">
              <a:lumMod val="20000"/>
              <a:lumOff val="80000"/>
            </a:schemeClr>
          </a:solidFill>
          <a:ln>
            <a:solidFill>
              <a:srgbClr val="002060"/>
            </a:solidFill>
          </a:ln>
          <a:effectLst>
            <a:glow rad="63500">
              <a:schemeClr val="accent1">
                <a:satMod val="175000"/>
                <a:alpha val="40000"/>
              </a:schemeClr>
            </a:glow>
            <a:outerShdw blurRad="76200" dist="25400" dir="5400000" algn="ctr" rotWithShape="0">
              <a:srgbClr val="000000">
                <a:alpha val="6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002060"/>
                </a:solidFill>
              </a:rPr>
              <a:t>Multilayer perceptron</a:t>
            </a:r>
          </a:p>
        </p:txBody>
      </p:sp>
      <p:sp>
        <p:nvSpPr>
          <p:cNvPr id="89" name="Rectangle: Diagonal Corners Rounded 88">
            <a:extLst>
              <a:ext uri="{FF2B5EF4-FFF2-40B4-BE49-F238E27FC236}">
                <a16:creationId xmlns:a16="http://schemas.microsoft.com/office/drawing/2014/main" id="{0AD32D2D-23DC-0ABA-CFD0-A2C978D25CDD}"/>
              </a:ext>
            </a:extLst>
          </p:cNvPr>
          <p:cNvSpPr/>
          <p:nvPr/>
        </p:nvSpPr>
        <p:spPr>
          <a:xfrm>
            <a:off x="5865499" y="3882272"/>
            <a:ext cx="1346827" cy="800105"/>
          </a:xfrm>
          <a:prstGeom prst="round2DiagRect">
            <a:avLst/>
          </a:prstGeom>
          <a:solidFill>
            <a:schemeClr val="accent4">
              <a:lumMod val="20000"/>
              <a:lumOff val="80000"/>
            </a:schemeClr>
          </a:solidFill>
          <a:ln>
            <a:solidFill>
              <a:srgbClr val="002060"/>
            </a:solidFill>
          </a:ln>
          <a:effectLst>
            <a:glow rad="63500">
              <a:schemeClr val="accent1">
                <a:satMod val="175000"/>
                <a:alpha val="40000"/>
              </a:schemeClr>
            </a:glow>
            <a:outerShdw blurRad="76200" dist="25400" dir="5400000" algn="ctr" rotWithShape="0">
              <a:srgbClr val="000000">
                <a:alpha val="6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002060"/>
                </a:solidFill>
              </a:rPr>
              <a:t>Random Forest Classifier</a:t>
            </a:r>
          </a:p>
        </p:txBody>
      </p:sp>
      <p:sp>
        <p:nvSpPr>
          <p:cNvPr id="90" name="Rectangle: Diagonal Corners Rounded 89">
            <a:extLst>
              <a:ext uri="{FF2B5EF4-FFF2-40B4-BE49-F238E27FC236}">
                <a16:creationId xmlns:a16="http://schemas.microsoft.com/office/drawing/2014/main" id="{4FF8635A-089C-56D0-21DF-194D3FD4023B}"/>
              </a:ext>
            </a:extLst>
          </p:cNvPr>
          <p:cNvSpPr/>
          <p:nvPr/>
        </p:nvSpPr>
        <p:spPr>
          <a:xfrm>
            <a:off x="4158332" y="3882272"/>
            <a:ext cx="1346827" cy="800105"/>
          </a:xfrm>
          <a:prstGeom prst="round2DiagRect">
            <a:avLst/>
          </a:prstGeom>
          <a:solidFill>
            <a:schemeClr val="accent4">
              <a:lumMod val="20000"/>
              <a:lumOff val="80000"/>
            </a:schemeClr>
          </a:solidFill>
          <a:ln>
            <a:solidFill>
              <a:srgbClr val="002060"/>
            </a:solidFill>
          </a:ln>
          <a:effectLst>
            <a:glow rad="63500">
              <a:schemeClr val="accent1">
                <a:satMod val="175000"/>
                <a:alpha val="40000"/>
              </a:schemeClr>
            </a:glow>
            <a:outerShdw blurRad="76200" dist="25400" dir="5400000" algn="ctr" rotWithShape="0">
              <a:srgbClr val="000000">
                <a:alpha val="6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002060"/>
                </a:solidFill>
              </a:rPr>
              <a:t>Decision Tree</a:t>
            </a:r>
          </a:p>
        </p:txBody>
      </p:sp>
      <p:sp>
        <p:nvSpPr>
          <p:cNvPr id="91" name="Rectangle: Diagonal Corners Rounded 90">
            <a:extLst>
              <a:ext uri="{FF2B5EF4-FFF2-40B4-BE49-F238E27FC236}">
                <a16:creationId xmlns:a16="http://schemas.microsoft.com/office/drawing/2014/main" id="{4F9757D3-F2E9-3276-A5E8-AF96664D221E}"/>
              </a:ext>
            </a:extLst>
          </p:cNvPr>
          <p:cNvSpPr/>
          <p:nvPr/>
        </p:nvSpPr>
        <p:spPr>
          <a:xfrm>
            <a:off x="1777751" y="3909858"/>
            <a:ext cx="1346827" cy="800105"/>
          </a:xfrm>
          <a:prstGeom prst="round2DiagRect">
            <a:avLst/>
          </a:prstGeom>
          <a:solidFill>
            <a:schemeClr val="accent3">
              <a:lumMod val="20000"/>
              <a:lumOff val="80000"/>
            </a:schemeClr>
          </a:solidFill>
          <a:ln>
            <a:solidFill>
              <a:srgbClr val="002060"/>
            </a:solidFill>
          </a:ln>
          <a:effectLst>
            <a:glow rad="63500">
              <a:schemeClr val="accent1">
                <a:satMod val="175000"/>
                <a:alpha val="40000"/>
              </a:schemeClr>
            </a:glow>
            <a:outerShdw blurRad="76200" dist="25400" dir="5400000" algn="ctr" rotWithShape="0">
              <a:srgbClr val="000000">
                <a:alpha val="6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002060"/>
                </a:solidFill>
              </a:rPr>
              <a:t>Support vector classifier</a:t>
            </a:r>
          </a:p>
        </p:txBody>
      </p:sp>
      <p:sp>
        <p:nvSpPr>
          <p:cNvPr id="92" name="Rectangle: Diagonal Corners Rounded 91">
            <a:extLst>
              <a:ext uri="{FF2B5EF4-FFF2-40B4-BE49-F238E27FC236}">
                <a16:creationId xmlns:a16="http://schemas.microsoft.com/office/drawing/2014/main" id="{6C646301-AEF6-8FCB-0B79-9E8C7B1DD199}"/>
              </a:ext>
            </a:extLst>
          </p:cNvPr>
          <p:cNvSpPr/>
          <p:nvPr/>
        </p:nvSpPr>
        <p:spPr>
          <a:xfrm>
            <a:off x="7572666" y="3882271"/>
            <a:ext cx="1346827" cy="800105"/>
          </a:xfrm>
          <a:prstGeom prst="round2DiagRect">
            <a:avLst/>
          </a:prstGeom>
          <a:solidFill>
            <a:schemeClr val="accent4">
              <a:lumMod val="20000"/>
              <a:lumOff val="80000"/>
            </a:schemeClr>
          </a:solidFill>
          <a:ln>
            <a:solidFill>
              <a:srgbClr val="002060"/>
            </a:solidFill>
          </a:ln>
          <a:effectLst>
            <a:glow rad="63500">
              <a:schemeClr val="accent1">
                <a:satMod val="175000"/>
                <a:alpha val="40000"/>
              </a:schemeClr>
            </a:glow>
            <a:outerShdw blurRad="76200" dist="25400" dir="5400000" algn="ctr" rotWithShape="0">
              <a:srgbClr val="000000">
                <a:alpha val="60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002060"/>
                </a:solidFill>
              </a:rPr>
              <a:t>XGBoost Classifier</a:t>
            </a:r>
          </a:p>
        </p:txBody>
      </p:sp>
      <p:cxnSp>
        <p:nvCxnSpPr>
          <p:cNvPr id="94" name="Connector: Elbow 93">
            <a:extLst>
              <a:ext uri="{FF2B5EF4-FFF2-40B4-BE49-F238E27FC236}">
                <a16:creationId xmlns:a16="http://schemas.microsoft.com/office/drawing/2014/main" id="{94294D03-56F2-9A9C-A4D6-228CE5143285}"/>
              </a:ext>
            </a:extLst>
          </p:cNvPr>
          <p:cNvCxnSpPr>
            <a:stCxn id="72" idx="1"/>
            <a:endCxn id="88" idx="3"/>
          </p:cNvCxnSpPr>
          <p:nvPr/>
        </p:nvCxnSpPr>
        <p:spPr>
          <a:xfrm rot="5400000">
            <a:off x="1501624" y="2649486"/>
            <a:ext cx="572768" cy="19479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6" name="Connector: Elbow 95">
            <a:extLst>
              <a:ext uri="{FF2B5EF4-FFF2-40B4-BE49-F238E27FC236}">
                <a16:creationId xmlns:a16="http://schemas.microsoft.com/office/drawing/2014/main" id="{6CB5C29B-17AA-AD99-4C35-D680156651C8}"/>
              </a:ext>
            </a:extLst>
          </p:cNvPr>
          <p:cNvCxnSpPr>
            <a:stCxn id="72" idx="1"/>
            <a:endCxn id="91" idx="3"/>
          </p:cNvCxnSpPr>
          <p:nvPr/>
        </p:nvCxnSpPr>
        <p:spPr>
          <a:xfrm rot="5400000">
            <a:off x="2320197" y="3468059"/>
            <a:ext cx="572768" cy="31083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onnector: Elbow 97">
            <a:extLst>
              <a:ext uri="{FF2B5EF4-FFF2-40B4-BE49-F238E27FC236}">
                <a16:creationId xmlns:a16="http://schemas.microsoft.com/office/drawing/2014/main" id="{D66C3B76-1CB9-3329-9B9F-AC8F5BF337B5}"/>
              </a:ext>
            </a:extLst>
          </p:cNvPr>
          <p:cNvCxnSpPr>
            <a:stCxn id="73" idx="1"/>
            <a:endCxn id="90" idx="3"/>
          </p:cNvCxnSpPr>
          <p:nvPr/>
        </p:nvCxnSpPr>
        <p:spPr>
          <a:xfrm rot="5400000">
            <a:off x="6119671" y="2049167"/>
            <a:ext cx="545181" cy="312102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0" name="Connector: Elbow 99">
            <a:extLst>
              <a:ext uri="{FF2B5EF4-FFF2-40B4-BE49-F238E27FC236}">
                <a16:creationId xmlns:a16="http://schemas.microsoft.com/office/drawing/2014/main" id="{A2EFFBCA-9BFA-4CDE-9B50-C4F14271394A}"/>
              </a:ext>
            </a:extLst>
          </p:cNvPr>
          <p:cNvCxnSpPr>
            <a:stCxn id="73" idx="1"/>
            <a:endCxn id="89" idx="3"/>
          </p:cNvCxnSpPr>
          <p:nvPr/>
        </p:nvCxnSpPr>
        <p:spPr>
          <a:xfrm rot="5400000">
            <a:off x="6973254" y="2902750"/>
            <a:ext cx="545181" cy="141386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onnector: Elbow 101">
            <a:extLst>
              <a:ext uri="{FF2B5EF4-FFF2-40B4-BE49-F238E27FC236}">
                <a16:creationId xmlns:a16="http://schemas.microsoft.com/office/drawing/2014/main" id="{E3C65BFF-528D-D59D-2E84-B50A6745A0F0}"/>
              </a:ext>
            </a:extLst>
          </p:cNvPr>
          <p:cNvCxnSpPr>
            <a:stCxn id="73" idx="1"/>
            <a:endCxn id="92" idx="3"/>
          </p:cNvCxnSpPr>
          <p:nvPr/>
        </p:nvCxnSpPr>
        <p:spPr>
          <a:xfrm rot="16200000" flipH="1">
            <a:off x="7826837" y="3463028"/>
            <a:ext cx="545180" cy="29330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5" name="Connector: Elbow 94">
            <a:extLst>
              <a:ext uri="{FF2B5EF4-FFF2-40B4-BE49-F238E27FC236}">
                <a16:creationId xmlns:a16="http://schemas.microsoft.com/office/drawing/2014/main" id="{5B7065A5-9986-017B-0644-FFE53A637518}"/>
              </a:ext>
            </a:extLst>
          </p:cNvPr>
          <p:cNvCxnSpPr>
            <a:cxnSpLocks/>
            <a:stCxn id="22" idx="2"/>
            <a:endCxn id="23" idx="0"/>
          </p:cNvCxnSpPr>
          <p:nvPr/>
        </p:nvCxnSpPr>
        <p:spPr>
          <a:xfrm rot="5400000">
            <a:off x="8019301" y="877739"/>
            <a:ext cx="324525" cy="44245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29258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19"/>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73A2D2-059A-DB0B-B515-D52DC69E50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Box 3">
            <a:extLst>
              <a:ext uri="{FF2B5EF4-FFF2-40B4-BE49-F238E27FC236}">
                <a16:creationId xmlns:a16="http://schemas.microsoft.com/office/drawing/2014/main" id="{6AC5DC38-7C52-8153-E37C-AA98D58D2234}"/>
              </a:ext>
            </a:extLst>
          </p:cNvPr>
          <p:cNvSpPr txBox="1"/>
          <p:nvPr/>
        </p:nvSpPr>
        <p:spPr>
          <a:xfrm>
            <a:off x="807244" y="450056"/>
            <a:ext cx="5950745" cy="4191019"/>
          </a:xfrm>
          <a:prstGeom prst="rect">
            <a:avLst/>
          </a:prstGeom>
          <a:noFill/>
        </p:spPr>
        <p:txBody>
          <a:bodyPr wrap="square">
            <a:spAutoFit/>
          </a:bodyPr>
          <a:lstStyle/>
          <a:p>
            <a:r>
              <a:rPr lang="en-IN" sz="1400" b="1" dirty="0">
                <a:latin typeface="Times New Roman" panose="02020603050405020304" pitchFamily="18" charset="0"/>
                <a:cs typeface="Times New Roman" panose="02020603050405020304" pitchFamily="18" charset="0"/>
              </a:rPr>
              <a:t>FEATURE DETAILS: </a:t>
            </a:r>
          </a:p>
          <a:p>
            <a:endParaRPr lang="en-IN" sz="1200" dirty="0">
              <a:latin typeface="Times New Roman" panose="02020603050405020304" pitchFamily="18" charset="0"/>
              <a:cs typeface="Times New Roman" panose="02020603050405020304" pitchFamily="18" charset="0"/>
            </a:endParaRPr>
          </a:p>
          <a:p>
            <a:pPr>
              <a:lnSpc>
                <a:spcPct val="200000"/>
              </a:lnSpc>
            </a:pPr>
            <a:r>
              <a:rPr lang="en-IN" sz="1200" dirty="0" err="1">
                <a:latin typeface="Times New Roman" panose="02020603050405020304" pitchFamily="18" charset="0"/>
                <a:cs typeface="Times New Roman" panose="02020603050405020304" pitchFamily="18" charset="0"/>
              </a:rPr>
              <a:t>RangeIndex</a:t>
            </a:r>
            <a:r>
              <a:rPr lang="en-IN" sz="1200" dirty="0">
                <a:latin typeface="Times New Roman" panose="02020603050405020304" pitchFamily="18" charset="0"/>
                <a:cs typeface="Times New Roman" panose="02020603050405020304" pitchFamily="18" charset="0"/>
              </a:rPr>
              <a:t>             :   7422 entries, 0 to 7421 </a:t>
            </a:r>
          </a:p>
          <a:p>
            <a:pPr>
              <a:lnSpc>
                <a:spcPct val="200000"/>
              </a:lnSpc>
            </a:pPr>
            <a:r>
              <a:rPr lang="en-IN" sz="1200" dirty="0">
                <a:latin typeface="Times New Roman" panose="02020603050405020304" pitchFamily="18" charset="0"/>
                <a:cs typeface="Times New Roman" panose="02020603050405020304" pitchFamily="18" charset="0"/>
              </a:rPr>
              <a:t>Data columns          :    Total 9 columns</a:t>
            </a:r>
          </a:p>
          <a:p>
            <a:pPr>
              <a:lnSpc>
                <a:spcPct val="200000"/>
              </a:lnSpc>
            </a:pPr>
            <a:r>
              <a:rPr lang="en-IN" sz="1200" dirty="0">
                <a:latin typeface="Times New Roman" panose="02020603050405020304" pitchFamily="18" charset="0"/>
                <a:cs typeface="Times New Roman" panose="02020603050405020304" pitchFamily="18" charset="0"/>
              </a:rPr>
              <a:t>Created                    :    Product created date and time </a:t>
            </a:r>
          </a:p>
          <a:p>
            <a:pPr>
              <a:lnSpc>
                <a:spcPct val="200000"/>
              </a:lnSpc>
            </a:pPr>
            <a:r>
              <a:rPr lang="en-IN" sz="1200" dirty="0" err="1">
                <a:latin typeface="Times New Roman" panose="02020603050405020304" pitchFamily="18" charset="0"/>
                <a:cs typeface="Times New Roman" panose="02020603050405020304" pitchFamily="18" charset="0"/>
              </a:rPr>
              <a:t>Product_ID</a:t>
            </a:r>
            <a:r>
              <a:rPr lang="en-IN" sz="1200" dirty="0">
                <a:latin typeface="Times New Roman" panose="02020603050405020304" pitchFamily="18" charset="0"/>
                <a:cs typeface="Times New Roman" panose="02020603050405020304" pitchFamily="18" charset="0"/>
              </a:rPr>
              <a:t>              :    Product Id </a:t>
            </a:r>
          </a:p>
          <a:p>
            <a:pPr>
              <a:lnSpc>
                <a:spcPct val="200000"/>
              </a:lnSpc>
            </a:pPr>
            <a:r>
              <a:rPr lang="en-IN" sz="1200" dirty="0">
                <a:latin typeface="Times New Roman" panose="02020603050405020304" pitchFamily="18" charset="0"/>
                <a:cs typeface="Times New Roman" panose="02020603050405020304" pitchFamily="18" charset="0"/>
              </a:rPr>
              <a:t>Source                      :    Product Sales Sources  </a:t>
            </a:r>
          </a:p>
          <a:p>
            <a:pPr>
              <a:lnSpc>
                <a:spcPct val="200000"/>
              </a:lnSpc>
            </a:pPr>
            <a:r>
              <a:rPr lang="en-IN" sz="1200" dirty="0">
                <a:latin typeface="Times New Roman" panose="02020603050405020304" pitchFamily="18" charset="0"/>
                <a:cs typeface="Times New Roman" panose="02020603050405020304" pitchFamily="18" charset="0"/>
              </a:rPr>
              <a:t>Mobile                      :    Customers Mobile Number </a:t>
            </a:r>
          </a:p>
          <a:p>
            <a:pPr>
              <a:lnSpc>
                <a:spcPct val="200000"/>
              </a:lnSpc>
            </a:pPr>
            <a:r>
              <a:rPr lang="en-IN" sz="1200" dirty="0">
                <a:latin typeface="Times New Roman" panose="02020603050405020304" pitchFamily="18" charset="0"/>
                <a:cs typeface="Times New Roman" panose="02020603050405020304" pitchFamily="18" charset="0"/>
              </a:rPr>
              <a:t>EMAIL                     :    Customers Email ID  </a:t>
            </a:r>
          </a:p>
          <a:p>
            <a:pPr>
              <a:lnSpc>
                <a:spcPct val="200000"/>
              </a:lnSpc>
            </a:pPr>
            <a:r>
              <a:rPr lang="en-IN" sz="1200" dirty="0" err="1">
                <a:latin typeface="Times New Roman" panose="02020603050405020304" pitchFamily="18" charset="0"/>
                <a:cs typeface="Times New Roman" panose="02020603050405020304" pitchFamily="18" charset="0"/>
              </a:rPr>
              <a:t>Sales_Agent</a:t>
            </a:r>
            <a:r>
              <a:rPr lang="en-IN" sz="1200" dirty="0">
                <a:latin typeface="Times New Roman" panose="02020603050405020304" pitchFamily="18" charset="0"/>
                <a:cs typeface="Times New Roman" panose="02020603050405020304" pitchFamily="18" charset="0"/>
              </a:rPr>
              <a:t>             :    Sales agent for product sales</a:t>
            </a:r>
          </a:p>
          <a:p>
            <a:pPr>
              <a:lnSpc>
                <a:spcPct val="200000"/>
              </a:lnSpc>
            </a:pPr>
            <a:r>
              <a:rPr lang="en-IN" sz="1200" dirty="0">
                <a:latin typeface="Times New Roman" panose="02020603050405020304" pitchFamily="18" charset="0"/>
                <a:cs typeface="Times New Roman" panose="02020603050405020304" pitchFamily="18" charset="0"/>
              </a:rPr>
              <a:t>Location                   :    product sales location </a:t>
            </a:r>
          </a:p>
          <a:p>
            <a:pPr>
              <a:lnSpc>
                <a:spcPct val="200000"/>
              </a:lnSpc>
            </a:pPr>
            <a:r>
              <a:rPr lang="en-IN" sz="1200" dirty="0" err="1">
                <a:latin typeface="Times New Roman" panose="02020603050405020304" pitchFamily="18" charset="0"/>
                <a:cs typeface="Times New Roman" panose="02020603050405020304" pitchFamily="18" charset="0"/>
              </a:rPr>
              <a:t>Delivery_Mode</a:t>
            </a:r>
            <a:r>
              <a:rPr lang="en-IN" sz="1200" dirty="0">
                <a:latin typeface="Times New Roman" panose="02020603050405020304" pitchFamily="18" charset="0"/>
                <a:cs typeface="Times New Roman" panose="02020603050405020304" pitchFamily="18" charset="0"/>
              </a:rPr>
              <a:t>        :    product delivery mode </a:t>
            </a:r>
          </a:p>
        </p:txBody>
      </p:sp>
    </p:spTree>
    <p:extLst>
      <p:ext uri="{BB962C8B-B14F-4D97-AF65-F5344CB8AC3E}">
        <p14:creationId xmlns:p14="http://schemas.microsoft.com/office/powerpoint/2010/main" val="348899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8236-2083-DCF4-D3B4-15291259B51E}"/>
              </a:ext>
            </a:extLst>
          </p:cNvPr>
          <p:cNvSpPr>
            <a:spLocks noGrp="1"/>
          </p:cNvSpPr>
          <p:nvPr>
            <p:ph type="title"/>
          </p:nvPr>
        </p:nvSpPr>
        <p:spPr/>
        <p:txBody>
          <a:bodyPr>
            <a:noAutofit/>
          </a:bodyPr>
          <a:lstStyle/>
          <a:p>
            <a:pPr algn="ctr">
              <a:lnSpc>
                <a:spcPct val="50000"/>
              </a:lnSpc>
              <a:spcBef>
                <a:spcPts val="600"/>
              </a:spcBef>
              <a:spcAft>
                <a:spcPts val="600"/>
              </a:spcAft>
            </a:pPr>
            <a:r>
              <a:rPr lang="en-US" sz="1400" b="1" dirty="0">
                <a:latin typeface="Times New Roman" panose="02020603050405020304" pitchFamily="18" charset="0"/>
                <a:cs typeface="Times New Roman" panose="02020603050405020304" pitchFamily="18" charset="0"/>
              </a:rPr>
              <a:t>LABEL DETAILS</a:t>
            </a:r>
            <a:br>
              <a:rPr lang="en-US" sz="1400" b="1" dirty="0">
                <a:latin typeface="Times New Roman" panose="02020603050405020304" pitchFamily="18" charset="0"/>
                <a:cs typeface="Times New Roman" panose="02020603050405020304" pitchFamily="18" charset="0"/>
              </a:rPr>
            </a:b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STATUS</a:t>
            </a:r>
            <a:endParaRPr lang="en-IN" sz="1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DCCB98D-2052-4657-D59D-AAD2FF1F75AD}"/>
              </a:ext>
            </a:extLst>
          </p:cNvPr>
          <p:cNvSpPr>
            <a:spLocks noGrp="1"/>
          </p:cNvSpPr>
          <p:nvPr>
            <p:ph type="body" idx="1"/>
          </p:nvPr>
        </p:nvSpPr>
        <p:spPr>
          <a:xfrm>
            <a:off x="311700" y="1017725"/>
            <a:ext cx="8520600" cy="3904342"/>
          </a:xfrm>
        </p:spPr>
        <p:txBody>
          <a:bodyPr>
            <a:noAutofit/>
          </a:bodyPr>
          <a:lstStyle/>
          <a:p>
            <a:pPr marL="114300" indent="0">
              <a:lnSpc>
                <a:spcPct val="150000"/>
              </a:lnSpc>
              <a:buNone/>
            </a:pPr>
            <a:r>
              <a:rPr lang="en-US" sz="1400" dirty="0">
                <a:latin typeface="Times New Roman" panose="02020603050405020304" pitchFamily="18" charset="0"/>
                <a:cs typeface="Times New Roman" panose="02020603050405020304" pitchFamily="18" charset="0"/>
              </a:rPr>
              <a:t>Junk Lead               </a:t>
            </a:r>
          </a:p>
          <a:p>
            <a:pPr marL="114300" indent="0">
              <a:lnSpc>
                <a:spcPct val="150000"/>
              </a:lnSpc>
              <a:buNone/>
            </a:pPr>
            <a:r>
              <a:rPr lang="en-US" sz="1400" dirty="0">
                <a:latin typeface="Times New Roman" panose="02020603050405020304" pitchFamily="18" charset="0"/>
                <a:cs typeface="Times New Roman" panose="02020603050405020304" pitchFamily="18" charset="0"/>
              </a:rPr>
              <a:t>Not Responding          </a:t>
            </a:r>
          </a:p>
          <a:p>
            <a:pPr marL="114300" indent="0">
              <a:lnSpc>
                <a:spcPct val="150000"/>
              </a:lnSpc>
              <a:buNone/>
            </a:pPr>
            <a:r>
              <a:rPr lang="en-US" sz="1400" dirty="0">
                <a:latin typeface="Times New Roman" panose="02020603050405020304" pitchFamily="18" charset="0"/>
                <a:cs typeface="Times New Roman" panose="02020603050405020304" pitchFamily="18" charset="0"/>
              </a:rPr>
              <a:t>Just Enquiry                                                                            Low potential (Negative process)  </a:t>
            </a:r>
          </a:p>
          <a:p>
            <a:pPr marL="114300" indent="0">
              <a:lnSpc>
                <a:spcPct val="150000"/>
              </a:lnSpc>
              <a:buNone/>
            </a:pPr>
            <a:r>
              <a:rPr lang="en-US" sz="1400" dirty="0">
                <a:latin typeface="Times New Roman" panose="02020603050405020304" pitchFamily="18" charset="0"/>
                <a:cs typeface="Times New Roman" panose="02020603050405020304" pitchFamily="18" charset="0"/>
              </a:rPr>
              <a:t>Long Term                                                                                </a:t>
            </a:r>
          </a:p>
          <a:p>
            <a:pPr marL="114300" indent="0">
              <a:lnSpc>
                <a:spcPct val="150000"/>
              </a:lnSpc>
              <a:buNone/>
            </a:pPr>
            <a:r>
              <a:rPr lang="en-US" sz="1400" dirty="0">
                <a:latin typeface="Times New Roman" panose="02020603050405020304" pitchFamily="18" charset="0"/>
                <a:cs typeface="Times New Roman" panose="02020603050405020304" pitchFamily="18" charset="0"/>
              </a:rPr>
              <a:t>In Progress Negative     </a:t>
            </a:r>
          </a:p>
          <a:p>
            <a:pPr marL="114300" indent="0">
              <a:lnSpc>
                <a:spcPct val="150000"/>
              </a:lnSpc>
              <a:buNone/>
            </a:pPr>
            <a:r>
              <a:rPr lang="en-US" sz="1400" dirty="0">
                <a:latin typeface="Times New Roman" panose="02020603050405020304" pitchFamily="18" charset="0"/>
                <a:cs typeface="Times New Roman" panose="02020603050405020304" pitchFamily="18" charset="0"/>
              </a:rPr>
              <a:t> Lost</a:t>
            </a:r>
          </a:p>
          <a:p>
            <a:pPr marL="114300" indent="0">
              <a:lnSpc>
                <a:spcPct val="150000"/>
              </a:lnSpc>
              <a:buNone/>
            </a:pPr>
            <a:r>
              <a:rPr lang="en-US" sz="1400" dirty="0">
                <a:latin typeface="Times New Roman" panose="02020603050405020304" pitchFamily="18" charset="0"/>
                <a:cs typeface="Times New Roman" panose="02020603050405020304" pitchFamily="18" charset="0"/>
              </a:rPr>
              <a:t>Converted   </a:t>
            </a:r>
          </a:p>
          <a:p>
            <a:pPr marL="114300" indent="0">
              <a:lnSpc>
                <a:spcPct val="150000"/>
              </a:lnSpc>
              <a:buNone/>
            </a:pPr>
            <a:r>
              <a:rPr lang="en-US" sz="1400" dirty="0">
                <a:latin typeface="Times New Roman" panose="02020603050405020304" pitchFamily="18" charset="0"/>
                <a:cs typeface="Times New Roman" panose="02020603050405020304" pitchFamily="18" charset="0"/>
              </a:rPr>
              <a:t>Potential           </a:t>
            </a:r>
          </a:p>
          <a:p>
            <a:pPr marL="114300" indent="0">
              <a:lnSpc>
                <a:spcPct val="150000"/>
              </a:lnSpc>
              <a:buNone/>
            </a:pPr>
            <a:r>
              <a:rPr lang="en-US" sz="1400" dirty="0">
                <a:latin typeface="Times New Roman" panose="02020603050405020304" pitchFamily="18" charset="0"/>
                <a:cs typeface="Times New Roman" panose="02020603050405020304" pitchFamily="18" charset="0"/>
              </a:rPr>
              <a:t>In Progress Positive                                                              High potential (Positive process)                      </a:t>
            </a:r>
          </a:p>
          <a:p>
            <a:pPr marL="114300" indent="0">
              <a:lnSpc>
                <a:spcPct val="150000"/>
              </a:lnSpc>
              <a:buNone/>
            </a:pPr>
            <a:r>
              <a:rPr lang="en-US" sz="1400" dirty="0">
                <a:latin typeface="Times New Roman" panose="02020603050405020304" pitchFamily="18" charset="0"/>
                <a:cs typeface="Times New Roman" panose="02020603050405020304" pitchFamily="18" charset="0"/>
              </a:rPr>
              <a:t>Open                      </a:t>
            </a:r>
          </a:p>
          <a:p>
            <a:pPr marL="114300" indent="0">
              <a:lnSpc>
                <a:spcPct val="150000"/>
              </a:lnSpc>
              <a:buNone/>
            </a:pPr>
            <a:r>
              <a:rPr lang="en-US" sz="1400" dirty="0">
                <a:latin typeface="Times New Roman" panose="02020603050405020304" pitchFamily="18" charset="0"/>
                <a:cs typeface="Times New Roman" panose="02020603050405020304" pitchFamily="18" charset="0"/>
              </a:rPr>
              <a:t>Converted                 </a:t>
            </a:r>
            <a:endParaRPr lang="en-IN"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7E3358D-D111-776C-1281-9DD5515037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cxnSp>
        <p:nvCxnSpPr>
          <p:cNvPr id="26" name="Straight Connector 25">
            <a:extLst>
              <a:ext uri="{FF2B5EF4-FFF2-40B4-BE49-F238E27FC236}">
                <a16:creationId xmlns:a16="http://schemas.microsoft.com/office/drawing/2014/main" id="{74678DCF-934E-105A-9F4D-A35B05C46901}"/>
              </a:ext>
            </a:extLst>
          </p:cNvPr>
          <p:cNvCxnSpPr/>
          <p:nvPr/>
        </p:nvCxnSpPr>
        <p:spPr>
          <a:xfrm>
            <a:off x="927948" y="2902163"/>
            <a:ext cx="1903307"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96C438B7-C08D-4F32-286B-712E9E7BFD58}"/>
              </a:ext>
            </a:extLst>
          </p:cNvPr>
          <p:cNvCxnSpPr/>
          <p:nvPr/>
        </p:nvCxnSpPr>
        <p:spPr>
          <a:xfrm flipV="1">
            <a:off x="2831255" y="1300480"/>
            <a:ext cx="0" cy="1601683"/>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4FFF94AE-C8DC-082F-F50F-60E194E73E8E}"/>
              </a:ext>
            </a:extLst>
          </p:cNvPr>
          <p:cNvCxnSpPr/>
          <p:nvPr/>
        </p:nvCxnSpPr>
        <p:spPr>
          <a:xfrm>
            <a:off x="1273387" y="1300480"/>
            <a:ext cx="1557868"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7A198830-C8AB-A55F-B443-48EADB1AD541}"/>
              </a:ext>
            </a:extLst>
          </p:cNvPr>
          <p:cNvCxnSpPr/>
          <p:nvPr/>
        </p:nvCxnSpPr>
        <p:spPr>
          <a:xfrm>
            <a:off x="2831255" y="1918441"/>
            <a:ext cx="18897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68E8703-3F91-8E23-1A10-8862CB842BD1}"/>
              </a:ext>
            </a:extLst>
          </p:cNvPr>
          <p:cNvCxnSpPr/>
          <p:nvPr/>
        </p:nvCxnSpPr>
        <p:spPr>
          <a:xfrm>
            <a:off x="1273387" y="3230880"/>
            <a:ext cx="1557868"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C42ED28B-A17F-048A-5D4D-FC552B873E28}"/>
              </a:ext>
            </a:extLst>
          </p:cNvPr>
          <p:cNvCxnSpPr/>
          <p:nvPr/>
        </p:nvCxnSpPr>
        <p:spPr>
          <a:xfrm>
            <a:off x="1273387" y="4511040"/>
            <a:ext cx="1557868"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74D53289-303D-917A-D377-D5E3E3CA079B}"/>
              </a:ext>
            </a:extLst>
          </p:cNvPr>
          <p:cNvCxnSpPr>
            <a:cxnSpLocks/>
          </p:cNvCxnSpPr>
          <p:nvPr/>
        </p:nvCxnSpPr>
        <p:spPr>
          <a:xfrm flipV="1">
            <a:off x="2831255" y="3230880"/>
            <a:ext cx="0" cy="128016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3F297DD1-0D86-ADE2-286F-183CC5FAA858}"/>
              </a:ext>
            </a:extLst>
          </p:cNvPr>
          <p:cNvCxnSpPr/>
          <p:nvPr/>
        </p:nvCxnSpPr>
        <p:spPr>
          <a:xfrm>
            <a:off x="2831255" y="3860800"/>
            <a:ext cx="17881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983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86CD2-26B9-3856-154A-61947F1134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Box 3">
            <a:extLst>
              <a:ext uri="{FF2B5EF4-FFF2-40B4-BE49-F238E27FC236}">
                <a16:creationId xmlns:a16="http://schemas.microsoft.com/office/drawing/2014/main" id="{4B41E32A-E3BB-FD64-4541-687AFEAC60FD}"/>
              </a:ext>
            </a:extLst>
          </p:cNvPr>
          <p:cNvSpPr txBox="1"/>
          <p:nvPr/>
        </p:nvSpPr>
        <p:spPr>
          <a:xfrm>
            <a:off x="371474" y="330027"/>
            <a:ext cx="4572000" cy="311496"/>
          </a:xfrm>
          <a:prstGeom prst="rect">
            <a:avLst/>
          </a:prstGeom>
          <a:noFill/>
        </p:spPr>
        <p:txBody>
          <a:bodyPr wrap="square">
            <a:spAutoFit/>
          </a:bodyPr>
          <a:lstStyle/>
          <a:p>
            <a:pPr algn="just">
              <a:lnSpc>
                <a:spcPct val="107000"/>
              </a:lnSpc>
              <a:spcAft>
                <a:spcPts val="800"/>
              </a:spcAft>
              <a:tabLst>
                <a:tab pos="95250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SOLUTION STATEMENT: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2AFF538-193D-72C8-6803-269530514179}"/>
              </a:ext>
            </a:extLst>
          </p:cNvPr>
          <p:cNvSpPr txBox="1"/>
          <p:nvPr/>
        </p:nvSpPr>
        <p:spPr>
          <a:xfrm>
            <a:off x="371473" y="709940"/>
            <a:ext cx="5200651" cy="307777"/>
          </a:xfrm>
          <a:prstGeom prst="rect">
            <a:avLst/>
          </a:prstGeom>
          <a:noFill/>
        </p:spPr>
        <p:txBody>
          <a:bodyPr wrap="square">
            <a:spAutoFit/>
          </a:bodyPr>
          <a:lstStyle/>
          <a:p>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 First of all, I import basic modules, load data and basic check:</a:t>
            </a:r>
            <a:endParaRPr lang="en-IN" dirty="0"/>
          </a:p>
        </p:txBody>
      </p:sp>
      <p:sp>
        <p:nvSpPr>
          <p:cNvPr id="8" name="TextBox 7">
            <a:extLst>
              <a:ext uri="{FF2B5EF4-FFF2-40B4-BE49-F238E27FC236}">
                <a16:creationId xmlns:a16="http://schemas.microsoft.com/office/drawing/2014/main" id="{41CC44A2-D175-063E-4546-88576DF9A939}"/>
              </a:ext>
            </a:extLst>
          </p:cNvPr>
          <p:cNvSpPr txBox="1"/>
          <p:nvPr/>
        </p:nvSpPr>
        <p:spPr>
          <a:xfrm>
            <a:off x="421482" y="1393911"/>
            <a:ext cx="5807868" cy="2144305"/>
          </a:xfrm>
          <a:prstGeom prst="rect">
            <a:avLst/>
          </a:prstGeom>
          <a:noFill/>
        </p:spPr>
        <p:txBody>
          <a:bodyPr wrap="square">
            <a:spAutoFit/>
          </a:bodyPr>
          <a:lstStyle/>
          <a:p>
            <a:pPr marL="342900" lvl="0" indent="-342900" algn="just">
              <a:lnSpc>
                <a:spcPct val="115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Import Seaborn – It also visual the data</a:t>
            </a:r>
          </a:p>
          <a:p>
            <a:pPr marL="342900" lvl="0" indent="-342900" algn="just">
              <a:lnSpc>
                <a:spcPct val="115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Import Pandas</a:t>
            </a:r>
          </a:p>
          <a:p>
            <a:pPr marL="342900" lvl="0" indent="-342900" algn="just">
              <a:lnSpc>
                <a:spcPct val="115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Import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numpy</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load data:</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I load the data</a:t>
            </a:r>
          </a:p>
          <a:p>
            <a:pPr marL="342900" lvl="0" indent="-342900" algn="just">
              <a:lnSpc>
                <a:spcPct val="115000"/>
              </a:lnSpc>
              <a:buFont typeface="Symbol" panose="05050102010706020507" pitchFamily="18" charset="2"/>
              <a:buChar char=""/>
            </a:pP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Basic check:</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 do some basic check like, shape of the data and describe the data and know the mean, std, mode, min value and max value from the data.</a:t>
            </a:r>
          </a:p>
          <a:p>
            <a:pPr algn="just">
              <a:lnSpc>
                <a:spcPct val="107000"/>
              </a:lnSpc>
              <a:spcAft>
                <a:spcPts val="800"/>
              </a:spcAft>
              <a:tabLst>
                <a:tab pos="952500" algn="l"/>
              </a:tabLs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6406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39ADF4-355A-E357-7B05-F6CEA13E80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TextBox 3">
            <a:extLst>
              <a:ext uri="{FF2B5EF4-FFF2-40B4-BE49-F238E27FC236}">
                <a16:creationId xmlns:a16="http://schemas.microsoft.com/office/drawing/2014/main" id="{66533C22-A57C-8D4F-3FCE-6DF169D79173}"/>
              </a:ext>
            </a:extLst>
          </p:cNvPr>
          <p:cNvSpPr txBox="1"/>
          <p:nvPr/>
        </p:nvSpPr>
        <p:spPr>
          <a:xfrm>
            <a:off x="378619" y="351458"/>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PROBLEM SOLVING: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19B1C51-98D8-CDBE-DC5C-955F288659D3}"/>
              </a:ext>
            </a:extLst>
          </p:cNvPr>
          <p:cNvSpPr txBox="1"/>
          <p:nvPr/>
        </p:nvSpPr>
        <p:spPr>
          <a:xfrm>
            <a:off x="1121569" y="926603"/>
            <a:ext cx="6507956" cy="778098"/>
          </a:xfrm>
          <a:prstGeom prst="rect">
            <a:avLst/>
          </a:prstGeom>
          <a:noFill/>
        </p:spPr>
        <p:txBody>
          <a:bodyPr wrap="square">
            <a:spAutoFit/>
          </a:bodyPr>
          <a:lstStyle/>
          <a:p>
            <a:pPr marL="171450" indent="-171450">
              <a:lnSpc>
                <a:spcPct val="107000"/>
              </a:lnSpc>
              <a:spcAft>
                <a:spcPts val="800"/>
              </a:spcAft>
              <a:buFont typeface="Arial" panose="020B0604020202020204" pitchFamily="34" charset="0"/>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The main Aim of project is to find the sales effectiveness, and find how to increase the sales effectiveness.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I’m used EDA to find the sales effectiveness and how to increase the positive effectiveness.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7FDDF12-E644-04CF-9833-3F3210275B6A}"/>
              </a:ext>
            </a:extLst>
          </p:cNvPr>
          <p:cNvSpPr txBox="1"/>
          <p:nvPr/>
        </p:nvSpPr>
        <p:spPr>
          <a:xfrm>
            <a:off x="378619" y="1880221"/>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Source: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145F840-0FC5-5792-D093-727386C6A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1234" y="1704701"/>
            <a:ext cx="3662766" cy="3292316"/>
          </a:xfrm>
          <a:prstGeom prst="rect">
            <a:avLst/>
          </a:prstGeom>
        </p:spPr>
      </p:pic>
      <p:sp>
        <p:nvSpPr>
          <p:cNvPr id="13" name="TextBox 12">
            <a:extLst>
              <a:ext uri="{FF2B5EF4-FFF2-40B4-BE49-F238E27FC236}">
                <a16:creationId xmlns:a16="http://schemas.microsoft.com/office/drawing/2014/main" id="{51316015-622F-2C8F-2F63-A040C630F58F}"/>
              </a:ext>
            </a:extLst>
          </p:cNvPr>
          <p:cNvSpPr txBox="1"/>
          <p:nvPr/>
        </p:nvSpPr>
        <p:spPr>
          <a:xfrm>
            <a:off x="603647" y="2269887"/>
            <a:ext cx="37719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3A9291AD-2E91-7B05-063B-18E5C346B28C}"/>
              </a:ext>
            </a:extLst>
          </p:cNvPr>
          <p:cNvSpPr txBox="1"/>
          <p:nvPr/>
        </p:nvSpPr>
        <p:spPr>
          <a:xfrm>
            <a:off x="835819" y="2873613"/>
            <a:ext cx="4759715" cy="1070742"/>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used call source more but it gave half positive response.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Live chat is good response.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you can improve customer Referral source, because it gave more positive response for small amount of data.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same way you can improve the Existing client also.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405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2DF30C-A2FD-3F23-B695-5073709A14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extBox 3">
            <a:extLst>
              <a:ext uri="{FF2B5EF4-FFF2-40B4-BE49-F238E27FC236}">
                <a16:creationId xmlns:a16="http://schemas.microsoft.com/office/drawing/2014/main" id="{93173211-B6BE-2FA4-0B4E-52653606E70E}"/>
              </a:ext>
            </a:extLst>
          </p:cNvPr>
          <p:cNvSpPr txBox="1"/>
          <p:nvPr/>
        </p:nvSpPr>
        <p:spPr>
          <a:xfrm>
            <a:off x="292894" y="217587"/>
            <a:ext cx="4572000" cy="307777"/>
          </a:xfrm>
          <a:prstGeom prst="rect">
            <a:avLst/>
          </a:prstGeom>
          <a:noFill/>
        </p:spPr>
        <p:txBody>
          <a:bodyPr wrap="square">
            <a:spAutoFit/>
          </a:bodyPr>
          <a:lstStyle/>
          <a:p>
            <a:r>
              <a:rPr lang="en-IN" sz="1400" b="1" dirty="0">
                <a:effectLst/>
                <a:latin typeface="Times New Roman" panose="02020603050405020304" pitchFamily="18" charset="0"/>
                <a:ea typeface="Calibri" panose="020F0502020204030204" pitchFamily="34" charset="0"/>
              </a:rPr>
              <a:t>Source * Location:</a:t>
            </a:r>
            <a:endParaRPr lang="en-IN" dirty="0"/>
          </a:p>
        </p:txBody>
      </p:sp>
      <p:sp>
        <p:nvSpPr>
          <p:cNvPr id="6" name="TextBox 5">
            <a:extLst>
              <a:ext uri="{FF2B5EF4-FFF2-40B4-BE49-F238E27FC236}">
                <a16:creationId xmlns:a16="http://schemas.microsoft.com/office/drawing/2014/main" id="{57DD7DD3-FBC2-D2EE-6903-B86A67A0AB2D}"/>
              </a:ext>
            </a:extLst>
          </p:cNvPr>
          <p:cNvSpPr txBox="1"/>
          <p:nvPr/>
        </p:nvSpPr>
        <p:spPr>
          <a:xfrm>
            <a:off x="400050" y="629798"/>
            <a:ext cx="4572000" cy="311496"/>
          </a:xfrm>
          <a:prstGeom prst="rect">
            <a:avLst/>
          </a:prstGeom>
          <a:noFill/>
        </p:spPr>
        <p:txBody>
          <a:bodyPr wrap="square">
            <a:spAutoFit/>
          </a:bodyPr>
          <a:lstStyle/>
          <a:p>
            <a:pPr>
              <a:lnSpc>
                <a:spcPct val="107000"/>
              </a:lnSpc>
              <a:spcAft>
                <a:spcPts val="800"/>
              </a:spcAft>
              <a:tabLst>
                <a:tab pos="65532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7EB929D-618C-F518-E304-892597C2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07" y="622548"/>
            <a:ext cx="3859688" cy="3483686"/>
          </a:xfrm>
          <a:prstGeom prst="rect">
            <a:avLst/>
          </a:prstGeom>
        </p:spPr>
      </p:pic>
      <p:sp>
        <p:nvSpPr>
          <p:cNvPr id="11" name="TextBox 10">
            <a:extLst>
              <a:ext uri="{FF2B5EF4-FFF2-40B4-BE49-F238E27FC236}">
                <a16:creationId xmlns:a16="http://schemas.microsoft.com/office/drawing/2014/main" id="{EB2E2FA7-F2D0-9912-C6EE-58E6535634BA}"/>
              </a:ext>
            </a:extLst>
          </p:cNvPr>
          <p:cNvSpPr txBox="1"/>
          <p:nvPr/>
        </p:nvSpPr>
        <p:spPr>
          <a:xfrm>
            <a:off x="546607" y="1260040"/>
            <a:ext cx="4572000" cy="28027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tabLst>
                <a:tab pos="655320" algn="l"/>
              </a:tabLs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used every source in inside India and other location.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6349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98C7C-717F-68D7-CAB5-33D163BEC9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Box 3">
            <a:extLst>
              <a:ext uri="{FF2B5EF4-FFF2-40B4-BE49-F238E27FC236}">
                <a16:creationId xmlns:a16="http://schemas.microsoft.com/office/drawing/2014/main" id="{71AD1859-B27F-6997-C29C-6D6036BEFEA6}"/>
              </a:ext>
            </a:extLst>
          </p:cNvPr>
          <p:cNvSpPr txBox="1"/>
          <p:nvPr/>
        </p:nvSpPr>
        <p:spPr>
          <a:xfrm>
            <a:off x="242887" y="258589"/>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Location: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5ACDBA9-8E45-C1F2-14E7-C5809CDE2288}"/>
              </a:ext>
            </a:extLst>
          </p:cNvPr>
          <p:cNvSpPr txBox="1"/>
          <p:nvPr/>
        </p:nvSpPr>
        <p:spPr>
          <a:xfrm>
            <a:off x="392907" y="584372"/>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9ACFD10-2FB4-0FEA-BB1A-664C93312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870" y="6121"/>
            <a:ext cx="3517162" cy="3359733"/>
          </a:xfrm>
          <a:prstGeom prst="rect">
            <a:avLst/>
          </a:prstGeom>
        </p:spPr>
      </p:pic>
      <p:pic>
        <p:nvPicPr>
          <p:cNvPr id="8" name="Picture 7">
            <a:extLst>
              <a:ext uri="{FF2B5EF4-FFF2-40B4-BE49-F238E27FC236}">
                <a16:creationId xmlns:a16="http://schemas.microsoft.com/office/drawing/2014/main" id="{64B2E157-10F4-0280-6F4C-D8D63835B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9" y="1310588"/>
            <a:ext cx="3252146" cy="3111393"/>
          </a:xfrm>
          <a:prstGeom prst="rect">
            <a:avLst/>
          </a:prstGeom>
        </p:spPr>
      </p:pic>
      <p:sp>
        <p:nvSpPr>
          <p:cNvPr id="12" name="TextBox 11">
            <a:extLst>
              <a:ext uri="{FF2B5EF4-FFF2-40B4-BE49-F238E27FC236}">
                <a16:creationId xmlns:a16="http://schemas.microsoft.com/office/drawing/2014/main" id="{9EEDF756-5F3F-8C0B-7D70-73071524951E}"/>
              </a:ext>
            </a:extLst>
          </p:cNvPr>
          <p:cNvSpPr txBox="1"/>
          <p:nvPr/>
        </p:nvSpPr>
        <p:spPr>
          <a:xfrm>
            <a:off x="4250531" y="3380355"/>
            <a:ext cx="4572000" cy="1268361"/>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In Location you used to much of other location but no use, it giving negative response.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can increase the inside India location, particularly in Bangalore and Chennai.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can increase countries location.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can decrease the other locations.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453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26013-16F7-1B1F-2F24-70BBF0E3B0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Box 3">
            <a:extLst>
              <a:ext uri="{FF2B5EF4-FFF2-40B4-BE49-F238E27FC236}">
                <a16:creationId xmlns:a16="http://schemas.microsoft.com/office/drawing/2014/main" id="{D21F5536-61B4-F081-818A-76EF08099FB4}"/>
              </a:ext>
            </a:extLst>
          </p:cNvPr>
          <p:cNvSpPr txBox="1"/>
          <p:nvPr/>
        </p:nvSpPr>
        <p:spPr>
          <a:xfrm>
            <a:off x="207169" y="187152"/>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Sales Agent: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C8996C1-4E67-E731-D159-02287072FB07}"/>
              </a:ext>
            </a:extLst>
          </p:cNvPr>
          <p:cNvSpPr txBox="1"/>
          <p:nvPr/>
        </p:nvSpPr>
        <p:spPr>
          <a:xfrm>
            <a:off x="314325" y="608634"/>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DD68933-75A9-8EAB-93F3-0227EF54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175" y="498648"/>
            <a:ext cx="4052570" cy="3931285"/>
          </a:xfrm>
          <a:prstGeom prst="rect">
            <a:avLst/>
          </a:prstGeom>
        </p:spPr>
      </p:pic>
      <p:sp>
        <p:nvSpPr>
          <p:cNvPr id="11" name="TextBox 10">
            <a:extLst>
              <a:ext uri="{FF2B5EF4-FFF2-40B4-BE49-F238E27FC236}">
                <a16:creationId xmlns:a16="http://schemas.microsoft.com/office/drawing/2014/main" id="{3250B439-4880-F668-7FCC-BEEDBD9EC78A}"/>
              </a:ext>
            </a:extLst>
          </p:cNvPr>
          <p:cNvSpPr txBox="1"/>
          <p:nvPr/>
        </p:nvSpPr>
        <p:spPr>
          <a:xfrm>
            <a:off x="457200" y="1341028"/>
            <a:ext cx="4572000" cy="67550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Sales Agent in Location: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Every agent works more in inside India,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other locations.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5419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264F9C-D6C7-2B0B-CA83-57E42B72FF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6D1C463D-1370-6E90-B0E1-C678A12E1CD5}"/>
              </a:ext>
            </a:extLst>
          </p:cNvPr>
          <p:cNvSpPr txBox="1"/>
          <p:nvPr/>
        </p:nvSpPr>
        <p:spPr>
          <a:xfrm>
            <a:off x="121444" y="180009"/>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Sales Agent and Target: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245C896-C10B-8ED2-62CF-58A0154EE741}"/>
              </a:ext>
            </a:extLst>
          </p:cNvPr>
          <p:cNvSpPr txBox="1"/>
          <p:nvPr/>
        </p:nvSpPr>
        <p:spPr>
          <a:xfrm>
            <a:off x="250031" y="608633"/>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664FF38-B590-7101-5B8F-3B6EEF8AA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359" y="920129"/>
            <a:ext cx="3818449" cy="3721404"/>
          </a:xfrm>
          <a:prstGeom prst="rect">
            <a:avLst/>
          </a:prstGeom>
        </p:spPr>
      </p:pic>
      <p:sp>
        <p:nvSpPr>
          <p:cNvPr id="11" name="TextBox 10">
            <a:extLst>
              <a:ext uri="{FF2B5EF4-FFF2-40B4-BE49-F238E27FC236}">
                <a16:creationId xmlns:a16="http://schemas.microsoft.com/office/drawing/2014/main" id="{C8F3F251-D427-4A1A-F96B-AEEF3594E3D1}"/>
              </a:ext>
            </a:extLst>
          </p:cNvPr>
          <p:cNvSpPr txBox="1"/>
          <p:nvPr/>
        </p:nvSpPr>
        <p:spPr>
          <a:xfrm>
            <a:off x="389220" y="1156495"/>
            <a:ext cx="4572000" cy="87312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used Agent 4,11,5 more, 4,11 it’s ok, it giving half off positive response but 5 works waste you can remove agent 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you can increase the agent 9,10 task, because it works well.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can decrease the task for agent 11,9,5.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387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F39E3C-F98D-F33C-E45E-A28EB65B57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Box 3">
            <a:extLst>
              <a:ext uri="{FF2B5EF4-FFF2-40B4-BE49-F238E27FC236}">
                <a16:creationId xmlns:a16="http://schemas.microsoft.com/office/drawing/2014/main" id="{71C96AED-ECB3-7D4D-3C34-EC55B286A67B}"/>
              </a:ext>
            </a:extLst>
          </p:cNvPr>
          <p:cNvSpPr txBox="1"/>
          <p:nvPr/>
        </p:nvSpPr>
        <p:spPr>
          <a:xfrm>
            <a:off x="235743" y="287165"/>
            <a:ext cx="4572000" cy="311496"/>
          </a:xfrm>
          <a:prstGeom prst="rect">
            <a:avLst/>
          </a:prstGeom>
          <a:noFill/>
        </p:spPr>
        <p:txBody>
          <a:bodyPr wrap="square">
            <a:spAutoFit/>
          </a:bodyPr>
          <a:lstStyle/>
          <a:p>
            <a:pPr>
              <a:lnSpc>
                <a:spcPct val="107000"/>
              </a:lnSpc>
              <a:spcAft>
                <a:spcPts val="800"/>
              </a:spcAft>
              <a:tabLst>
                <a:tab pos="153924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Delivery Mode in Location: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CD4BC1C-4FC8-4005-A70D-E7EAC20BEE38}"/>
              </a:ext>
            </a:extLst>
          </p:cNvPr>
          <p:cNvSpPr txBox="1"/>
          <p:nvPr/>
        </p:nvSpPr>
        <p:spPr>
          <a:xfrm>
            <a:off x="371475" y="701501"/>
            <a:ext cx="4572000" cy="311496"/>
          </a:xfrm>
          <a:prstGeom prst="rect">
            <a:avLst/>
          </a:prstGeom>
          <a:noFill/>
        </p:spPr>
        <p:txBody>
          <a:bodyPr wrap="square">
            <a:spAutoFit/>
          </a:bodyPr>
          <a:lstStyle/>
          <a:p>
            <a:pPr>
              <a:lnSpc>
                <a:spcPct val="107000"/>
              </a:lnSpc>
              <a:spcAft>
                <a:spcPts val="800"/>
              </a:spcAft>
              <a:tabLst>
                <a:tab pos="153924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446CD8-ECF8-95F3-FC73-8DB2A4F4F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965" y="1172210"/>
            <a:ext cx="3179445" cy="2799080"/>
          </a:xfrm>
          <a:prstGeom prst="rect">
            <a:avLst/>
          </a:prstGeom>
        </p:spPr>
      </p:pic>
      <p:sp>
        <p:nvSpPr>
          <p:cNvPr id="11" name="TextBox 10">
            <a:extLst>
              <a:ext uri="{FF2B5EF4-FFF2-40B4-BE49-F238E27FC236}">
                <a16:creationId xmlns:a16="http://schemas.microsoft.com/office/drawing/2014/main" id="{4FA5D142-A4FE-876A-D08F-DA799603E9A4}"/>
              </a:ext>
            </a:extLst>
          </p:cNvPr>
          <p:cNvSpPr txBox="1"/>
          <p:nvPr/>
        </p:nvSpPr>
        <p:spPr>
          <a:xfrm>
            <a:off x="778669" y="1351584"/>
            <a:ext cx="4572000" cy="31149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tabLst>
                <a:tab pos="1539240" algn="l"/>
              </a:tabLs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mode works in In India and other locations.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03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F438-9CEC-2F9A-EBEB-67530AA70D60}"/>
              </a:ext>
            </a:extLst>
          </p:cNvPr>
          <p:cNvSpPr>
            <a:spLocks noGrp="1"/>
          </p:cNvSpPr>
          <p:nvPr>
            <p:ph type="title"/>
          </p:nvPr>
        </p:nvSpPr>
        <p:spPr>
          <a:xfrm>
            <a:off x="-406273" y="57889"/>
            <a:ext cx="4510913" cy="910697"/>
          </a:xfrm>
        </p:spPr>
        <p:txBody>
          <a:bodyPr>
            <a:normAutofit/>
          </a:bodyPr>
          <a:lstStyle/>
          <a:p>
            <a:r>
              <a:rPr lang="en-US" sz="1400" b="1" dirty="0">
                <a:latin typeface="Times New Roman" panose="02020603050405020304" pitchFamily="18" charset="0"/>
                <a:cs typeface="Times New Roman" panose="02020603050405020304" pitchFamily="18" charset="0"/>
              </a:rPr>
              <a:t>TITLE EXPLAINATION</a:t>
            </a:r>
            <a:endParaRPr lang="en-IN" sz="14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D8E9EEB-5C8E-DE31-F3EE-6824F4DBCC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7" name="TextBox 6">
            <a:extLst>
              <a:ext uri="{FF2B5EF4-FFF2-40B4-BE49-F238E27FC236}">
                <a16:creationId xmlns:a16="http://schemas.microsoft.com/office/drawing/2014/main" id="{7C31596A-46A7-1BF0-7CA7-83DEAE96BFFF}"/>
              </a:ext>
            </a:extLst>
          </p:cNvPr>
          <p:cNvSpPr txBox="1"/>
          <p:nvPr/>
        </p:nvSpPr>
        <p:spPr>
          <a:xfrm>
            <a:off x="497840" y="681564"/>
            <a:ext cx="8239760" cy="3192990"/>
          </a:xfrm>
          <a:prstGeom prst="rect">
            <a:avLst/>
          </a:prstGeom>
          <a:noFill/>
        </p:spPr>
        <p:txBody>
          <a:bodyPr wrap="square">
            <a:spAutoFit/>
          </a:bodyPr>
          <a:lstStyle/>
          <a:p>
            <a:endParaRPr lang="en-US" dirty="0"/>
          </a:p>
          <a:p>
            <a:pPr algn="just">
              <a:lnSpc>
                <a:spcPct val="150000"/>
              </a:lnSpc>
            </a:pPr>
            <a:r>
              <a:rPr lang="en-US" sz="1200" dirty="0">
                <a:latin typeface="Times New Roman" panose="02020603050405020304" pitchFamily="18" charset="0"/>
                <a:cs typeface="Times New Roman" panose="02020603050405020304" pitchFamily="18" charset="0"/>
              </a:rPr>
              <a:t>	Sales effectiveness is the measure of how well a company's sales efforts achieve their intended goals and objectives. It encompasses various aspects of the sales process, including acquiring new customers, retaining existing ones, increasing sales revenue, and maximizing profitability. Effective sales strategies focus on understanding customer needs, communicating value propositions, and ultimately closing deals successfully. Key components of sales effectiveness include sales training, customer relationship management, sales forecasting, performance measurement, and continuous improvement. Ultimately, sales effectiveness is essential for driving revenue growth, maintaining a competitive edge, and achieving long-term business success.</a:t>
            </a:r>
          </a:p>
          <a:p>
            <a:pPr algn="just">
              <a:lnSpc>
                <a:spcPct val="150000"/>
              </a:lnSpc>
            </a:pPr>
            <a:endParaRPr lang="en-US" sz="1200" dirty="0">
              <a:latin typeface="Times New Roman" panose="02020603050405020304" pitchFamily="18" charset="0"/>
              <a:cs typeface="Times New Roman" panose="02020603050405020304" pitchFamily="18" charset="0"/>
            </a:endParaRPr>
          </a:p>
          <a:p>
            <a:pPr algn="just">
              <a:lnSpc>
                <a:spcPct val="150000"/>
              </a:lnSpc>
            </a:pPr>
            <a:r>
              <a:rPr lang="en-US" sz="1200" b="1" dirty="0">
                <a:latin typeface="Times New Roman" panose="02020603050405020304" pitchFamily="18" charset="0"/>
                <a:cs typeface="Times New Roman" panose="02020603050405020304" pitchFamily="18" charset="0"/>
              </a:rPr>
              <a:t>TWO WAYS TO INCREASE THE SALES:</a:t>
            </a:r>
          </a:p>
          <a:p>
            <a:pPr marL="228600" indent="-228600" algn="just">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By products</a:t>
            </a:r>
          </a:p>
          <a:p>
            <a:pPr marL="228600" indent="-228600" algn="just">
              <a:lnSpc>
                <a:spcPct val="150000"/>
              </a:lnSpc>
              <a:buFont typeface="+mj-lt"/>
              <a:buAutoNum type="arabicPeriod"/>
            </a:pPr>
            <a:r>
              <a:rPr lang="en-US" sz="1200" dirty="0">
                <a:latin typeface="Times New Roman" panose="02020603050405020304" pitchFamily="18" charset="0"/>
                <a:cs typeface="Times New Roman" panose="02020603050405020304" pitchFamily="18" charset="0"/>
              </a:rPr>
              <a:t>By sales workers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09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1EEF60-D235-7617-8CC1-ECCFBD7894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4" name="TextBox 3">
            <a:extLst>
              <a:ext uri="{FF2B5EF4-FFF2-40B4-BE49-F238E27FC236}">
                <a16:creationId xmlns:a16="http://schemas.microsoft.com/office/drawing/2014/main" id="{750B5F56-21EE-6242-72F2-771B5EE9B622}"/>
              </a:ext>
            </a:extLst>
          </p:cNvPr>
          <p:cNvSpPr txBox="1"/>
          <p:nvPr/>
        </p:nvSpPr>
        <p:spPr>
          <a:xfrm>
            <a:off x="192881" y="287164"/>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Delivery Mode In Target: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731CB60-64D4-7862-4A57-1A8B603C4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859" y="706120"/>
            <a:ext cx="4239260" cy="3731260"/>
          </a:xfrm>
          <a:prstGeom prst="rect">
            <a:avLst/>
          </a:prstGeom>
        </p:spPr>
      </p:pic>
      <p:sp>
        <p:nvSpPr>
          <p:cNvPr id="11" name="TextBox 10">
            <a:extLst>
              <a:ext uri="{FF2B5EF4-FFF2-40B4-BE49-F238E27FC236}">
                <a16:creationId xmlns:a16="http://schemas.microsoft.com/office/drawing/2014/main" id="{97FD2F3F-6A27-1E7A-29F9-E9C3584185EF}"/>
              </a:ext>
            </a:extLst>
          </p:cNvPr>
          <p:cNvSpPr txBox="1"/>
          <p:nvPr/>
        </p:nvSpPr>
        <p:spPr>
          <a:xfrm>
            <a:off x="192881" y="1226728"/>
            <a:ext cx="4572000" cy="67550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used Mode 5 more, but it giving maximum negative response.</a:t>
            </a:r>
            <a:endParaRPr lang="en-IN" sz="11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But Mode 1 is performing well, you can improve Mode 1 and 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4347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8A2AE-2E58-87B4-1C91-DBC06623E8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3">
            <a:extLst>
              <a:ext uri="{FF2B5EF4-FFF2-40B4-BE49-F238E27FC236}">
                <a16:creationId xmlns:a16="http://schemas.microsoft.com/office/drawing/2014/main" id="{92A19BD4-78C4-245C-B4CF-CBC9475FA1DD}"/>
              </a:ext>
            </a:extLst>
          </p:cNvPr>
          <p:cNvSpPr txBox="1"/>
          <p:nvPr/>
        </p:nvSpPr>
        <p:spPr>
          <a:xfrm>
            <a:off x="242887" y="265734"/>
            <a:ext cx="4572000" cy="311496"/>
          </a:xfrm>
          <a:prstGeom prst="rect">
            <a:avLst/>
          </a:prstGeom>
          <a:noFill/>
        </p:spPr>
        <p:txBody>
          <a:bodyPr wrap="square">
            <a:spAutoFit/>
          </a:bodyPr>
          <a:lstStyle/>
          <a:p>
            <a:pPr>
              <a:lnSpc>
                <a:spcPct val="107000"/>
              </a:lnSpc>
              <a:spcAft>
                <a:spcPts val="800"/>
              </a:spcAft>
            </a:pPr>
            <a:r>
              <a:rPr lang="en-IN" sz="1400" b="1" kern="100" dirty="0" err="1">
                <a:effectLst/>
                <a:latin typeface="Times New Roman" panose="02020603050405020304" pitchFamily="18" charset="0"/>
                <a:ea typeface="Calibri" panose="020F0502020204030204" pitchFamily="34" charset="0"/>
                <a:cs typeface="Times New Roman" panose="02020603050405020304" pitchFamily="18" charset="0"/>
              </a:rPr>
              <a:t>Product_ID</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 *Target: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1BA1693A-4EA1-4C7D-DA08-DB333CCBD9F0}"/>
              </a:ext>
            </a:extLst>
          </p:cNvPr>
          <p:cNvSpPr txBox="1"/>
          <p:nvPr/>
        </p:nvSpPr>
        <p:spPr>
          <a:xfrm>
            <a:off x="421481" y="694359"/>
            <a:ext cx="4572000" cy="311496"/>
          </a:xfrm>
          <a:prstGeom prst="rect">
            <a:avLst/>
          </a:prstGeom>
          <a:noFill/>
        </p:spPr>
        <p:txBody>
          <a:bodyPr wrap="square">
            <a:spAutoFit/>
          </a:bodyPr>
          <a:lstStyle/>
          <a:p>
            <a:pPr>
              <a:lnSpc>
                <a:spcPct val="107000"/>
              </a:lnSpc>
              <a:spcAft>
                <a:spcPts val="800"/>
              </a:spcAft>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Insights: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F83F7CF-1283-99C7-57C2-109CAD78D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01693"/>
            <a:ext cx="4473858" cy="3340114"/>
          </a:xfrm>
          <a:prstGeom prst="rect">
            <a:avLst/>
          </a:prstGeom>
        </p:spPr>
      </p:pic>
      <p:sp>
        <p:nvSpPr>
          <p:cNvPr id="11" name="TextBox 10">
            <a:extLst>
              <a:ext uri="{FF2B5EF4-FFF2-40B4-BE49-F238E27FC236}">
                <a16:creationId xmlns:a16="http://schemas.microsoft.com/office/drawing/2014/main" id="{740E619B-52AC-3D44-69B8-2DEA697021C8}"/>
              </a:ext>
            </a:extLst>
          </p:cNvPr>
          <p:cNvSpPr txBox="1"/>
          <p:nvPr/>
        </p:nvSpPr>
        <p:spPr>
          <a:xfrm>
            <a:off x="331312" y="1456532"/>
            <a:ext cx="4572000" cy="873124"/>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used 15</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product more but its response negative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You can increase the 18</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to 20</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product more because it giving positive response.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And you can avoid 15</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,5</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and 1</a:t>
            </a:r>
            <a:r>
              <a:rPr lang="en-IN"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st</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products.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96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0" name="Google Shape;90;p17"/>
          <p:cNvSpPr txBox="1">
            <a:spLocks noGrp="1"/>
          </p:cNvSpPr>
          <p:nvPr>
            <p:ph type="title"/>
          </p:nvPr>
        </p:nvSpPr>
        <p:spPr>
          <a:xfrm>
            <a:off x="311700" y="4802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latin typeface="Times New Roman" panose="02020603050405020304" pitchFamily="18" charset="0"/>
                <a:ea typeface="Helvetica Neue"/>
                <a:cs typeface="Times New Roman" panose="02020603050405020304" pitchFamily="18" charset="0"/>
                <a:sym typeface="Helvetica Neue"/>
              </a:rPr>
              <a:t>EXISTING ALGORITHM</a:t>
            </a:r>
            <a:endParaRPr sz="1400" b="1" dirty="0">
              <a:latin typeface="Times New Roman" panose="02020603050405020304" pitchFamily="18" charset="0"/>
              <a:ea typeface="Helvetica Neue"/>
              <a:cs typeface="Times New Roman" panose="02020603050405020304" pitchFamily="18" charset="0"/>
              <a:sym typeface="Helvetica Neue"/>
            </a:endParaRPr>
          </a:p>
        </p:txBody>
      </p:sp>
      <p:sp>
        <p:nvSpPr>
          <p:cNvPr id="91" name="Google Shape;91;p17"/>
          <p:cNvSpPr txBox="1">
            <a:spLocks noGrp="1"/>
          </p:cNvSpPr>
          <p:nvPr>
            <p:ph type="body" idx="1"/>
          </p:nvPr>
        </p:nvSpPr>
        <p:spPr>
          <a:xfrm>
            <a:off x="517825" y="1336630"/>
            <a:ext cx="5411700" cy="3426600"/>
          </a:xfrm>
          <a:prstGeom prst="rect">
            <a:avLst/>
          </a:prstGeom>
        </p:spPr>
        <p:txBody>
          <a:bodyPr spcFirstLastPara="1" wrap="square" lIns="91425" tIns="91425" rIns="91425" bIns="91425" anchor="ctr" anchorCtr="0">
            <a:noAutofit/>
          </a:bodyPr>
          <a:lstStyle/>
          <a:p>
            <a:pPr algn="just">
              <a:buFont typeface="Arial" panose="020B0604020202020204" pitchFamily="34" charset="0"/>
              <a:buChar char="•"/>
            </a:pPr>
            <a:r>
              <a:rPr lang="en-US" sz="1200" kern="0" dirty="0">
                <a:effectLst/>
                <a:latin typeface="Times New Roman" panose="02020603050405020304" pitchFamily="18" charset="0"/>
                <a:ea typeface="Times New Roman" panose="02020603050405020304" pitchFamily="18" charset="0"/>
              </a:rPr>
              <a:t>The MLP (Multi-Layer Perceptron) classifier is a type of artificial neural network (ANN) commonly used in machine learning for classification tasks. It belongs to the family of feedforward neural networks, where information flows in one direction, from input nodes through hidden layers to output nodes. </a:t>
            </a:r>
            <a:endParaRPr lang="en-US" sz="1200"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 sz="1200" dirty="0">
                <a:solidFill>
                  <a:srgbClr val="333333"/>
                </a:solidFill>
                <a:highlight>
                  <a:srgbClr val="FFFFFF"/>
                </a:highlight>
                <a:latin typeface="Times New Roman" panose="02020603050405020304" pitchFamily="18" charset="0"/>
                <a:ea typeface="Helvetica Neue"/>
                <a:cs typeface="Times New Roman" panose="02020603050405020304" pitchFamily="18" charset="0"/>
                <a:sym typeface="Helvetica Neue"/>
              </a:rPr>
              <a:t>SVM is a powerful supervised algorithm that works best on smaller datasets but on complex ones. </a:t>
            </a:r>
          </a:p>
          <a:p>
            <a:pPr algn="just">
              <a:buFont typeface="Arial" panose="020B0604020202020204" pitchFamily="34" charset="0"/>
              <a:buChar char="•"/>
            </a:pPr>
            <a:r>
              <a:rPr lang="en" sz="1200" dirty="0">
                <a:solidFill>
                  <a:srgbClr val="333333"/>
                </a:solidFill>
                <a:highlight>
                  <a:srgbClr val="FFFFFF"/>
                </a:highlight>
                <a:latin typeface="Times New Roman" panose="02020603050405020304" pitchFamily="18" charset="0"/>
                <a:ea typeface="Helvetica Neue"/>
                <a:cs typeface="Times New Roman" panose="02020603050405020304" pitchFamily="18" charset="0"/>
                <a:sym typeface="Helvetica Neue"/>
              </a:rPr>
              <a:t>Support Vector Machine, abbreviated as SVM can be used for both regression and classification tasks, but generally, they work best in classification problems.</a:t>
            </a:r>
            <a:endParaRPr sz="1200" dirty="0">
              <a:solidFill>
                <a:srgbClr val="333333"/>
              </a:solidFill>
              <a:highlight>
                <a:srgbClr val="FFFFFF"/>
              </a:highlight>
              <a:latin typeface="Times New Roman" panose="02020603050405020304" pitchFamily="18" charset="0"/>
              <a:ea typeface="Helvetica Neue"/>
              <a:cs typeface="Times New Roman" panose="02020603050405020304" pitchFamily="18" charset="0"/>
              <a:sym typeface="Helvetica Neue"/>
            </a:endParaRPr>
          </a:p>
        </p:txBody>
      </p:sp>
      <p:sp>
        <p:nvSpPr>
          <p:cNvPr id="89" name="Google Shape;89;p17"/>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92" name="Google Shape;92;p17"/>
          <p:cNvSpPr txBox="1">
            <a:spLocks noGrp="1"/>
          </p:cNvSpPr>
          <p:nvPr>
            <p:ph type="title" idx="4294967295"/>
          </p:nvPr>
        </p:nvSpPr>
        <p:spPr>
          <a:xfrm>
            <a:off x="3223675" y="842631"/>
            <a:ext cx="2844800" cy="420687"/>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sz="1400" kern="0" dirty="0">
                <a:effectLst/>
                <a:latin typeface="Times New Roman" panose="02020603050405020304" pitchFamily="18" charset="0"/>
                <a:ea typeface="Times New Roman" panose="02020603050405020304" pitchFamily="18" charset="0"/>
              </a:rPr>
              <a:t>    </a:t>
            </a:r>
            <a:r>
              <a:rPr lang="en-US" sz="1400" b="1" kern="0" dirty="0">
                <a:effectLst/>
                <a:latin typeface="Times New Roman" panose="02020603050405020304" pitchFamily="18" charset="0"/>
                <a:ea typeface="Times New Roman" panose="02020603050405020304" pitchFamily="18" charset="0"/>
              </a:rPr>
              <a:t>Multi-Layer Perceptron</a:t>
            </a:r>
            <a:r>
              <a:rPr lang="en" sz="1400" b="1" dirty="0">
                <a:latin typeface="Times New Roman" panose="02020603050405020304" pitchFamily="18" charset="0"/>
                <a:ea typeface="Helvetica Neue"/>
                <a:cs typeface="Times New Roman" panose="02020603050405020304" pitchFamily="18" charset="0"/>
                <a:sym typeface="Helvetica Neue"/>
              </a:rPr>
              <a:t> and SVM</a:t>
            </a:r>
            <a:endParaRPr sz="1400" b="1" dirty="0">
              <a:latin typeface="Times New Roman" panose="02020603050405020304" pitchFamily="18" charset="0"/>
              <a:ea typeface="Helvetica Neue"/>
              <a:cs typeface="Times New Roman" panose="02020603050405020304" pitchFamily="18" charset="0"/>
              <a:sym typeface="Helvetica Neue"/>
            </a:endParaRPr>
          </a:p>
        </p:txBody>
      </p:sp>
      <p:pic>
        <p:nvPicPr>
          <p:cNvPr id="93" name="Google Shape;93;p17"/>
          <p:cNvPicPr preferRelativeResize="0"/>
          <p:nvPr/>
        </p:nvPicPr>
        <p:blipFill>
          <a:blip r:embed="rId3">
            <a:alphaModFix/>
          </a:blip>
          <a:stretch>
            <a:fillRect/>
          </a:stretch>
        </p:blipFill>
        <p:spPr>
          <a:xfrm>
            <a:off x="6326553" y="3220150"/>
            <a:ext cx="2164600" cy="1443075"/>
          </a:xfrm>
          <a:prstGeom prst="rect">
            <a:avLst/>
          </a:prstGeom>
          <a:noFill/>
          <a:ln>
            <a:noFill/>
          </a:ln>
        </p:spPr>
      </p:pic>
      <p:pic>
        <p:nvPicPr>
          <p:cNvPr id="3" name="Picture 2">
            <a:extLst>
              <a:ext uri="{FF2B5EF4-FFF2-40B4-BE49-F238E27FC236}">
                <a16:creationId xmlns:a16="http://schemas.microsoft.com/office/drawing/2014/main" id="{49F6B6F5-0CE9-DEDA-7E19-1D4C9D43A042}"/>
              </a:ext>
            </a:extLst>
          </p:cNvPr>
          <p:cNvPicPr>
            <a:picLocks noChangeAspect="1"/>
          </p:cNvPicPr>
          <p:nvPr/>
        </p:nvPicPr>
        <p:blipFill>
          <a:blip r:embed="rId4"/>
          <a:stretch>
            <a:fillRect/>
          </a:stretch>
        </p:blipFill>
        <p:spPr>
          <a:xfrm>
            <a:off x="6326553" y="1200746"/>
            <a:ext cx="2762250" cy="16573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AE9D6-E56E-28EE-0540-C749BCAEADB0}"/>
              </a:ext>
            </a:extLst>
          </p:cNvPr>
          <p:cNvSpPr>
            <a:spLocks noGrp="1"/>
          </p:cNvSpPr>
          <p:nvPr>
            <p:ph type="title"/>
          </p:nvPr>
        </p:nvSpPr>
        <p:spPr/>
        <p:txBody>
          <a:bodyPr>
            <a:normAutofit fontScale="90000"/>
          </a:bodyPr>
          <a:lstStyle/>
          <a:p>
            <a:r>
              <a:rPr lang="en-IN" sz="1400" b="1" dirty="0">
                <a:latin typeface="Times New Roman" panose="02020603050405020304" pitchFamily="18" charset="0"/>
                <a:cs typeface="Times New Roman" panose="02020603050405020304" pitchFamily="18" charset="0"/>
              </a:rPr>
              <a:t>EXISTING ALGORITHM WORKS IN THIS PROJECT:</a:t>
            </a:r>
            <a:br>
              <a:rPr lang="en-IN" sz="1400" b="1" dirty="0">
                <a:latin typeface="Times New Roman" panose="02020603050405020304" pitchFamily="18" charset="0"/>
                <a:cs typeface="Times New Roman" panose="02020603050405020304" pitchFamily="18" charset="0"/>
              </a:rPr>
            </a:br>
            <a:br>
              <a:rPr lang="en-IN" sz="1400" b="1" dirty="0">
                <a:latin typeface="Times New Roman" panose="02020603050405020304" pitchFamily="18" charset="0"/>
                <a:cs typeface="Times New Roman" panose="02020603050405020304" pitchFamily="18" charset="0"/>
              </a:rPr>
            </a:br>
            <a:r>
              <a:rPr lang="en-US" sz="1300" b="1" kern="0" dirty="0">
                <a:effectLst/>
                <a:latin typeface="Times New Roman" panose="02020603050405020304" pitchFamily="18" charset="0"/>
                <a:ea typeface="Times New Roman" panose="02020603050405020304" pitchFamily="18" charset="0"/>
              </a:rPr>
              <a:t>MLP (Multi-Layer Perceptron</a:t>
            </a:r>
            <a:r>
              <a:rPr lang="en-IN" sz="1300" b="1" kern="0" dirty="0">
                <a:effectLst/>
                <a:latin typeface="Times New Roman" panose="02020603050405020304" pitchFamily="18" charset="0"/>
                <a:ea typeface="Times New Roman" panose="02020603050405020304" pitchFamily="18" charset="0"/>
              </a:rPr>
              <a:t>):</a:t>
            </a:r>
            <a:br>
              <a:rPr lang="en-IN" sz="1400" b="1" dirty="0">
                <a:latin typeface="Times New Roman" panose="02020603050405020304" pitchFamily="18" charset="0"/>
                <a:cs typeface="Times New Roman" panose="02020603050405020304" pitchFamily="18" charset="0"/>
              </a:rPr>
            </a:br>
            <a:endParaRPr lang="en-IN" sz="14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C58E172-323A-A234-5279-73066B3BA9D2}"/>
              </a:ext>
            </a:extLst>
          </p:cNvPr>
          <p:cNvSpPr>
            <a:spLocks noGrp="1"/>
          </p:cNvSpPr>
          <p:nvPr>
            <p:ph type="body" idx="1"/>
          </p:nvPr>
        </p:nvSpPr>
        <p:spPr/>
        <p:txBody>
          <a:bodyPr>
            <a:normAutofit/>
          </a:bodyPr>
          <a:lstStyle/>
          <a:p>
            <a:pPr>
              <a:buFont typeface="Arial" panose="020B0604020202020204" pitchFamily="34" charset="0"/>
              <a:buChar char="•"/>
            </a:pPr>
            <a:r>
              <a:rPr lang="en-US" sz="1200" kern="0" dirty="0">
                <a:effectLst/>
                <a:latin typeface="Times New Roman" panose="02020603050405020304" pitchFamily="18" charset="0"/>
                <a:ea typeface="Times New Roman" panose="02020603050405020304" pitchFamily="18" charset="0"/>
              </a:rPr>
              <a:t>The MLP (Multi-Layer Perceptron) classifier is the one of the ANN(Artificial Neural Network).</a:t>
            </a:r>
          </a:p>
          <a:p>
            <a:pPr>
              <a:buFont typeface="Arial" panose="020B0604020202020204" pitchFamily="34" charset="0"/>
              <a:buChar char="•"/>
            </a:pPr>
            <a:r>
              <a:rPr lang="en-US" sz="1200" kern="0" dirty="0">
                <a:effectLst/>
                <a:latin typeface="Times New Roman" panose="02020603050405020304" pitchFamily="18" charset="0"/>
                <a:ea typeface="Times New Roman" panose="02020603050405020304" pitchFamily="18" charset="0"/>
              </a:rPr>
              <a:t>The MLP (Multi-Layer Perceptron) classifier works  poorly because the MLP good perform in large datasets.</a:t>
            </a:r>
          </a:p>
          <a:p>
            <a:pPr>
              <a:buFont typeface="Arial" panose="020B0604020202020204" pitchFamily="34" charset="0"/>
              <a:buChar char="•"/>
            </a:pPr>
            <a:r>
              <a:rPr lang="en-US" sz="1200" kern="0" dirty="0">
                <a:effectLst/>
                <a:latin typeface="Times New Roman" panose="02020603050405020304" pitchFamily="18" charset="0"/>
                <a:ea typeface="Times New Roman" panose="02020603050405020304" pitchFamily="18" charset="0"/>
              </a:rPr>
              <a:t>The MLP (Multi-Layer Perceptron) classifier</a:t>
            </a:r>
            <a:r>
              <a:rPr lang="en-US" sz="1200" dirty="0">
                <a:latin typeface="Times New Roman" panose="02020603050405020304" pitchFamily="18" charset="0"/>
                <a:cs typeface="Times New Roman" panose="02020603050405020304" pitchFamily="18" charset="0"/>
              </a:rPr>
              <a:t> works in this project underfitted, may be large dataset works properly.</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Accuracy is </a:t>
            </a:r>
          </a:p>
          <a:p>
            <a:pPr marL="114300" indent="0">
              <a:buNone/>
            </a:pPr>
            <a:r>
              <a:rPr lang="en-US" sz="1200" dirty="0">
                <a:latin typeface="Times New Roman" panose="02020603050405020304" pitchFamily="18" charset="0"/>
                <a:cs typeface="Times New Roman" panose="02020603050405020304" pitchFamily="18" charset="0"/>
              </a:rPr>
              <a:t>                                Training score  0.69</a:t>
            </a:r>
          </a:p>
          <a:p>
            <a:pPr marL="114300" indent="0">
              <a:buNone/>
            </a:pPr>
            <a:r>
              <a:rPr lang="en-IN" sz="1200" dirty="0">
                <a:latin typeface="Times New Roman" panose="02020603050405020304" pitchFamily="18" charset="0"/>
                <a:cs typeface="Times New Roman" panose="02020603050405020304" pitchFamily="18" charset="0"/>
              </a:rPr>
              <a:t>                                Testing Score 0.68</a:t>
            </a:r>
          </a:p>
          <a:p>
            <a:pPr marL="114300" indent="0">
              <a:buNone/>
            </a:pPr>
            <a:r>
              <a:rPr lang="en-IN" sz="1200" dirty="0">
                <a:latin typeface="Times New Roman" panose="02020603050405020304" pitchFamily="18" charset="0"/>
                <a:cs typeface="Times New Roman" panose="02020603050405020304" pitchFamily="18" charset="0"/>
              </a:rPr>
              <a:t>                                 f1 score 0.52</a:t>
            </a:r>
          </a:p>
          <a:p>
            <a:pPr marL="114300" indent="0">
              <a:buNone/>
            </a:pPr>
            <a:r>
              <a:rPr lang="en-IN" sz="1200" b="1" dirty="0">
                <a:latin typeface="Times New Roman" panose="02020603050405020304" pitchFamily="18" charset="0"/>
                <a:cs typeface="Times New Roman" panose="02020603050405020304" pitchFamily="18" charset="0"/>
              </a:rPr>
              <a:t>Cross validation:</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Cross validation is model evaluation method:</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 this method std(standard deviation) is less than 0.05 is a Good model, greater than 0.05 is bad model or not suitable model in this dataset.</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 MLP cross validation score is 0.069, so it is a bad model.</a:t>
            </a:r>
          </a:p>
        </p:txBody>
      </p:sp>
      <p:sp>
        <p:nvSpPr>
          <p:cNvPr id="4" name="Slide Number Placeholder 3">
            <a:extLst>
              <a:ext uri="{FF2B5EF4-FFF2-40B4-BE49-F238E27FC236}">
                <a16:creationId xmlns:a16="http://schemas.microsoft.com/office/drawing/2014/main" id="{B9DA7A9A-6185-F197-6693-923F88B54A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157264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5F27-B59F-4E85-5ADB-A1770669831F}"/>
              </a:ext>
            </a:extLst>
          </p:cNvPr>
          <p:cNvSpPr>
            <a:spLocks noGrp="1"/>
          </p:cNvSpPr>
          <p:nvPr>
            <p:ph type="title"/>
          </p:nvPr>
        </p:nvSpPr>
        <p:spPr>
          <a:xfrm>
            <a:off x="311700" y="445024"/>
            <a:ext cx="8520600" cy="955151"/>
          </a:xfrm>
        </p:spPr>
        <p:txBody>
          <a:bodyPr>
            <a:normAutofit fontScale="90000"/>
          </a:bodyPr>
          <a:lstStyle/>
          <a:p>
            <a:r>
              <a:rPr lang="en-IN" sz="1600" b="1" dirty="0">
                <a:latin typeface="Times New Roman" panose="02020603050405020304" pitchFamily="18" charset="0"/>
                <a:cs typeface="Times New Roman" panose="02020603050405020304" pitchFamily="18" charset="0"/>
              </a:rPr>
              <a:t>EXISTING ALGORITHM WORKS IN THIS PROJECT:</a:t>
            </a:r>
            <a:br>
              <a:rPr lang="en-IN" sz="1600" b="1" dirty="0">
                <a:latin typeface="Times New Roman" panose="02020603050405020304" pitchFamily="18" charset="0"/>
                <a:cs typeface="Times New Roman" panose="02020603050405020304" pitchFamily="18" charset="0"/>
              </a:rPr>
            </a:br>
            <a:br>
              <a:rPr lang="en-IN" sz="1600" b="1" dirty="0">
                <a:latin typeface="Times New Roman" panose="02020603050405020304" pitchFamily="18" charset="0"/>
                <a:cs typeface="Times New Roman" panose="02020603050405020304" pitchFamily="18" charset="0"/>
              </a:rPr>
            </a:br>
            <a:r>
              <a:rPr lang="en-IN" sz="1200" b="1" dirty="0">
                <a:latin typeface="Times New Roman" panose="02020603050405020304" pitchFamily="18" charset="0"/>
                <a:cs typeface="Times New Roman" panose="02020603050405020304" pitchFamily="18" charset="0"/>
              </a:rPr>
              <a:t>SVC(Support Vector Classifier):</a:t>
            </a:r>
            <a:br>
              <a:rPr lang="en-IN" dirty="0">
                <a:latin typeface="Times New Roman" panose="02020603050405020304" pitchFamily="18" charset="0"/>
                <a:cs typeface="Times New Roman" panose="02020603050405020304" pitchFamily="18" charset="0"/>
              </a:rPr>
            </a:br>
            <a:endParaRPr lang="en-IN" sz="13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212F312-6B91-3C5C-C7B9-A1E8ABD610E9}"/>
              </a:ext>
            </a:extLst>
          </p:cNvPr>
          <p:cNvSpPr>
            <a:spLocks noGrp="1"/>
          </p:cNvSpPr>
          <p:nvPr>
            <p:ph type="body" idx="1"/>
          </p:nvPr>
        </p:nvSpPr>
        <p:spPr>
          <a:xfrm>
            <a:off x="311700" y="1350169"/>
            <a:ext cx="8520600" cy="3218706"/>
          </a:xfrm>
        </p:spPr>
        <p:txBody>
          <a:bodyPr>
            <a:normAutofit/>
          </a:bodyPr>
          <a:lstStyle/>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SVC(Support Vector Classifier) is </a:t>
            </a:r>
            <a:r>
              <a:rPr lang="en-US" sz="1200" dirty="0">
                <a:latin typeface="Times New Roman" panose="02020603050405020304" pitchFamily="18" charset="0"/>
                <a:cs typeface="Times New Roman" panose="02020603050405020304" pitchFamily="18" charset="0"/>
              </a:rPr>
              <a:t> the concept of Support Vector Machines (SVM), which aims to find the optimal hyperplane that best separates the data points into different classes. </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 this project, SVC works not good because in dataset most of the attributes are categorical so the encoding is fixed values not random values so the works not properly.</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Accuracy score is:</a:t>
            </a:r>
          </a:p>
          <a:p>
            <a:pPr marL="114300" indent="0">
              <a:buNone/>
            </a:pPr>
            <a:r>
              <a:rPr lang="en-US" sz="1200" dirty="0">
                <a:latin typeface="Times New Roman" panose="02020603050405020304" pitchFamily="18" charset="0"/>
                <a:cs typeface="Times New Roman" panose="02020603050405020304" pitchFamily="18" charset="0"/>
              </a:rPr>
              <a:t>                                              Training Score  : 0.70</a:t>
            </a:r>
          </a:p>
          <a:p>
            <a:pPr marL="114300" indent="0">
              <a:buNone/>
            </a:pPr>
            <a:r>
              <a:rPr lang="en-US" sz="1200" dirty="0">
                <a:latin typeface="Times New Roman" panose="02020603050405020304" pitchFamily="18" charset="0"/>
                <a:cs typeface="Times New Roman" panose="02020603050405020304" pitchFamily="18" charset="0"/>
              </a:rPr>
              <a:t>                                              Testing Score    : 0.70</a:t>
            </a:r>
          </a:p>
          <a:p>
            <a:pPr marL="114300" indent="0">
              <a:buNone/>
            </a:pPr>
            <a:r>
              <a:rPr lang="en-US" sz="1200" dirty="0">
                <a:latin typeface="Times New Roman" panose="02020603050405020304" pitchFamily="18" charset="0"/>
                <a:cs typeface="Times New Roman" panose="02020603050405020304" pitchFamily="18" charset="0"/>
              </a:rPr>
              <a:t>                                              f1 score             : 0.52</a:t>
            </a:r>
          </a:p>
          <a:p>
            <a:pPr marL="114300" indent="0">
              <a:buNone/>
            </a:pPr>
            <a:r>
              <a:rPr lang="en-US" sz="1200" b="1" dirty="0">
                <a:latin typeface="Times New Roman" panose="02020603050405020304" pitchFamily="18" charset="0"/>
                <a:cs typeface="Times New Roman" panose="02020603050405020304" pitchFamily="18" charset="0"/>
              </a:rPr>
              <a:t>Cross Validation score:</a:t>
            </a:r>
          </a:p>
          <a:p>
            <a:pPr>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 this method std(standard deviation) is less than 0.05 is a Good model, greater than 0.05 is bad model or not suitable model in this dataset.</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cross validation score is  0.067</a:t>
            </a:r>
          </a:p>
          <a:p>
            <a:endParaRPr lang="en-IN"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827D20-67E1-97DD-796A-69033ECD58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8433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5058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sz="1400" b="1" dirty="0">
                <a:latin typeface="Times New Roman" panose="02020603050405020304" pitchFamily="18" charset="0"/>
                <a:ea typeface="Helvetica Neue"/>
                <a:cs typeface="Times New Roman" panose="02020603050405020304" pitchFamily="18" charset="0"/>
                <a:sym typeface="Helvetica Neue"/>
              </a:rPr>
              <a:t>PROPOSED ALGORITHM</a:t>
            </a:r>
          </a:p>
        </p:txBody>
      </p:sp>
      <p:sp>
        <p:nvSpPr>
          <p:cNvPr id="100" name="Google Shape;100;p18"/>
          <p:cNvSpPr txBox="1">
            <a:spLocks noGrp="1"/>
          </p:cNvSpPr>
          <p:nvPr>
            <p:ph type="body" idx="1"/>
          </p:nvPr>
        </p:nvSpPr>
        <p:spPr>
          <a:xfrm>
            <a:off x="235500" y="1015424"/>
            <a:ext cx="5411700" cy="3963769"/>
          </a:xfrm>
          <a:prstGeom prst="rect">
            <a:avLst/>
          </a:prstGeom>
        </p:spPr>
        <p:txBody>
          <a:bodyPr spcFirstLastPara="1" wrap="square" lIns="91425" tIns="91425" rIns="91425" bIns="91425" anchor="ctr" anchorCtr="0">
            <a:noAutofit/>
          </a:bodyPr>
          <a:lstStyle/>
          <a:p>
            <a:pPr indent="-304800" algn="just">
              <a:lnSpc>
                <a:spcPct val="150000"/>
              </a:lnSpc>
              <a:spcBef>
                <a:spcPts val="1200"/>
              </a:spcBef>
              <a:buClr>
                <a:schemeClr val="dk1"/>
              </a:buClr>
              <a:buSzPts val="1200"/>
              <a:buFont typeface="Helvetica Neue"/>
              <a:buChar char="●"/>
            </a:pPr>
            <a:r>
              <a:rPr lang="en-US" sz="1200" b="0" i="0" dirty="0">
                <a:solidFill>
                  <a:srgbClr val="333333"/>
                </a:solidFill>
                <a:effectLst/>
                <a:latin typeface="Times New Roman" panose="02020603050405020304" pitchFamily="18" charset="0"/>
                <a:cs typeface="Times New Roman" panose="02020603050405020304" pitchFamily="18" charset="0"/>
              </a:rPr>
              <a:t>Random Forest is a popular machine learning algorithm that belongs to the supervised learning technique. It can be used for both Classification and Regression problems in ML. It is based on the concept of </a:t>
            </a:r>
            <a:r>
              <a:rPr lang="en-US" sz="1200" b="1" i="0" dirty="0">
                <a:solidFill>
                  <a:srgbClr val="333333"/>
                </a:solidFill>
                <a:effectLst/>
                <a:latin typeface="Times New Roman" panose="02020603050405020304" pitchFamily="18" charset="0"/>
                <a:cs typeface="Times New Roman" panose="02020603050405020304" pitchFamily="18" charset="0"/>
              </a:rPr>
              <a:t>ensemble learning,</a:t>
            </a:r>
            <a:r>
              <a:rPr lang="en-US" sz="1200" b="0" i="0" dirty="0">
                <a:solidFill>
                  <a:srgbClr val="333333"/>
                </a:solidFill>
                <a:effectLst/>
                <a:latin typeface="Times New Roman" panose="02020603050405020304" pitchFamily="18" charset="0"/>
                <a:cs typeface="Times New Roman" panose="02020603050405020304" pitchFamily="18" charset="0"/>
              </a:rPr>
              <a:t> which is a process of </a:t>
            </a:r>
            <a:r>
              <a:rPr lang="en-US" sz="1200" b="0" i="1" dirty="0">
                <a:solidFill>
                  <a:srgbClr val="333333"/>
                </a:solidFill>
                <a:effectLst/>
                <a:latin typeface="Times New Roman" panose="02020603050405020304" pitchFamily="18" charset="0"/>
                <a:cs typeface="Times New Roman" panose="02020603050405020304" pitchFamily="18" charset="0"/>
              </a:rPr>
              <a:t>combining multiple classifiers to solve a complex problem and to improve the performance of the model.</a:t>
            </a:r>
          </a:p>
          <a:p>
            <a:pPr indent="-304800" algn="just">
              <a:lnSpc>
                <a:spcPct val="150000"/>
              </a:lnSpc>
              <a:spcBef>
                <a:spcPts val="1200"/>
              </a:spcBef>
              <a:buClr>
                <a:schemeClr val="dk1"/>
              </a:buClr>
              <a:buSzPts val="1200"/>
              <a:buFont typeface="Helvetica Neue"/>
              <a:buChar char="●"/>
            </a:pPr>
            <a:r>
              <a:rPr lang="en-US" sz="1200" b="1" i="1" dirty="0">
                <a:solidFill>
                  <a:srgbClr val="333333"/>
                </a:solidFill>
                <a:effectLst/>
                <a:latin typeface="Times New Roman" panose="02020603050405020304" pitchFamily="18" charset="0"/>
                <a:cs typeface="Times New Roman" panose="02020603050405020304" pitchFamily="18" charset="0"/>
              </a:rPr>
              <a:t>"Random Forest is a classifier that contains a number of decision trees on various subsets of the given dataset and takes the average to improve the predictive accuracy of that dataset."</a:t>
            </a:r>
            <a:r>
              <a:rPr lang="en-US" sz="1200" b="0" i="0" dirty="0">
                <a:solidFill>
                  <a:srgbClr val="333333"/>
                </a:solidFill>
                <a:effectLst/>
                <a:latin typeface="Times New Roman" panose="02020603050405020304" pitchFamily="18" charset="0"/>
                <a:cs typeface="Times New Roman" panose="02020603050405020304" pitchFamily="18" charset="0"/>
              </a:rPr>
              <a:t> </a:t>
            </a:r>
          </a:p>
          <a:p>
            <a:pPr indent="-304800" algn="just">
              <a:lnSpc>
                <a:spcPct val="150000"/>
              </a:lnSpc>
              <a:spcBef>
                <a:spcPts val="1200"/>
              </a:spcBef>
              <a:buClr>
                <a:schemeClr val="dk1"/>
              </a:buClr>
              <a:buSzPts val="1200"/>
              <a:buFont typeface="Helvetica Neue"/>
              <a:buChar char="●"/>
            </a:pPr>
            <a:r>
              <a:rPr lang="en-US" sz="1200" b="1" i="0" dirty="0">
                <a:solidFill>
                  <a:srgbClr val="333333"/>
                </a:solidFill>
                <a:effectLst/>
                <a:latin typeface="Times New Roman" panose="02020603050405020304" pitchFamily="18" charset="0"/>
                <a:cs typeface="Times New Roman" panose="02020603050405020304" pitchFamily="18" charset="0"/>
              </a:rPr>
              <a:t>The greater number of trees in the forest leads to higher accuracy and prevents the problem of overfitting.</a:t>
            </a:r>
            <a:endParaRPr lang="en-US" sz="1200" b="0" i="1" dirty="0">
              <a:solidFill>
                <a:srgbClr val="333333"/>
              </a:solidFill>
              <a:effectLst/>
              <a:latin typeface="Times New Roman" panose="02020603050405020304" pitchFamily="18" charset="0"/>
              <a:cs typeface="Times New Roman" panose="02020603050405020304" pitchFamily="18" charset="0"/>
            </a:endParaRPr>
          </a:p>
        </p:txBody>
      </p:sp>
      <p:sp>
        <p:nvSpPr>
          <p:cNvPr id="103" name="Google Shape;103;p1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01" name="Google Shape;101;p18"/>
          <p:cNvSpPr txBox="1">
            <a:spLocks noGrp="1"/>
          </p:cNvSpPr>
          <p:nvPr>
            <p:ph type="title" idx="4294967295"/>
          </p:nvPr>
        </p:nvSpPr>
        <p:spPr>
          <a:xfrm>
            <a:off x="3176693" y="868181"/>
            <a:ext cx="2885440" cy="420687"/>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IN" sz="1400" b="1" dirty="0">
                <a:latin typeface="Times New Roman" panose="02020603050405020304" pitchFamily="18" charset="0"/>
                <a:ea typeface="Helvetica Neue"/>
                <a:cs typeface="Times New Roman" panose="02020603050405020304" pitchFamily="18" charset="0"/>
                <a:sym typeface="Helvetica Neue"/>
              </a:rPr>
              <a:t>RANDOM FOREST ALGORITHM</a:t>
            </a:r>
          </a:p>
        </p:txBody>
      </p:sp>
      <p:pic>
        <p:nvPicPr>
          <p:cNvPr id="5" name="Picture 4">
            <a:extLst>
              <a:ext uri="{FF2B5EF4-FFF2-40B4-BE49-F238E27FC236}">
                <a16:creationId xmlns:a16="http://schemas.microsoft.com/office/drawing/2014/main" id="{639572A3-5E74-DD3F-AE13-25C5F995ADA3}"/>
              </a:ext>
            </a:extLst>
          </p:cNvPr>
          <p:cNvPicPr>
            <a:picLocks noChangeAspect="1"/>
          </p:cNvPicPr>
          <p:nvPr/>
        </p:nvPicPr>
        <p:blipFill>
          <a:blip r:embed="rId3"/>
          <a:stretch>
            <a:fillRect/>
          </a:stretch>
        </p:blipFill>
        <p:spPr>
          <a:xfrm>
            <a:off x="5817627" y="1595356"/>
            <a:ext cx="2929181" cy="19527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4F09-F825-9CFB-3A29-F7F820491679}"/>
              </a:ext>
            </a:extLst>
          </p:cNvPr>
          <p:cNvSpPr>
            <a:spLocks noGrp="1"/>
          </p:cNvSpPr>
          <p:nvPr>
            <p:ph type="title"/>
          </p:nvPr>
        </p:nvSpPr>
        <p:spPr/>
        <p:txBody>
          <a:bodyPr>
            <a:normAutofit fontScale="90000"/>
          </a:bodyPr>
          <a:lstStyle/>
          <a:p>
            <a:r>
              <a:rPr lang="en-IN" sz="1400" b="1" dirty="0">
                <a:latin typeface="Times New Roman" panose="02020603050405020304" pitchFamily="18" charset="0"/>
                <a:cs typeface="Times New Roman" panose="02020603050405020304" pitchFamily="18" charset="0"/>
              </a:rPr>
              <a:t>PROPOSED ALGORITHM WORKS IN THIS PROJECT:</a:t>
            </a:r>
            <a:br>
              <a:rPr lang="en-IN" sz="1400" b="1" dirty="0">
                <a:latin typeface="Times New Roman" panose="02020603050405020304" pitchFamily="18" charset="0"/>
                <a:cs typeface="Times New Roman" panose="02020603050405020304" pitchFamily="18" charset="0"/>
              </a:rPr>
            </a:br>
            <a:br>
              <a:rPr lang="en-IN" sz="1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Random Forest Classifier:</a:t>
            </a:r>
          </a:p>
        </p:txBody>
      </p:sp>
      <p:sp>
        <p:nvSpPr>
          <p:cNvPr id="3" name="Text Placeholder 2">
            <a:extLst>
              <a:ext uri="{FF2B5EF4-FFF2-40B4-BE49-F238E27FC236}">
                <a16:creationId xmlns:a16="http://schemas.microsoft.com/office/drawing/2014/main" id="{0B3BBA48-7878-07AB-3FC4-D5D7C85F2FBA}"/>
              </a:ext>
            </a:extLst>
          </p:cNvPr>
          <p:cNvSpPr>
            <a:spLocks noGrp="1"/>
          </p:cNvSpPr>
          <p:nvPr>
            <p:ph type="body" idx="1"/>
          </p:nvPr>
        </p:nvSpPr>
        <p:spPr>
          <a:xfrm>
            <a:off x="311700" y="1152475"/>
            <a:ext cx="8520600" cy="3904342"/>
          </a:xfrm>
        </p:spPr>
        <p:txBody>
          <a:bodyPr>
            <a:normAutofit/>
          </a:bodyPr>
          <a:lstStyle/>
          <a:p>
            <a:r>
              <a:rPr lang="en-US" sz="1200" b="0" i="0" dirty="0">
                <a:solidFill>
                  <a:srgbClr val="333333"/>
                </a:solidFill>
                <a:effectLst/>
                <a:latin typeface="Times New Roman" panose="02020603050405020304" pitchFamily="18" charset="0"/>
                <a:cs typeface="Times New Roman" panose="02020603050405020304" pitchFamily="18" charset="0"/>
              </a:rPr>
              <a:t>Random Forest Classifier the concept of </a:t>
            </a:r>
            <a:r>
              <a:rPr lang="en-US" sz="1200" b="1" i="0" dirty="0">
                <a:solidFill>
                  <a:srgbClr val="333333"/>
                </a:solidFill>
                <a:effectLst/>
                <a:latin typeface="Times New Roman" panose="02020603050405020304" pitchFamily="18" charset="0"/>
                <a:cs typeface="Times New Roman" panose="02020603050405020304" pitchFamily="18" charset="0"/>
              </a:rPr>
              <a:t>ensemble learning,</a:t>
            </a:r>
            <a:r>
              <a:rPr lang="en-US" sz="1200" b="0" i="0" dirty="0">
                <a:solidFill>
                  <a:srgbClr val="333333"/>
                </a:solidFill>
                <a:effectLst/>
                <a:latin typeface="Times New Roman" panose="02020603050405020304" pitchFamily="18" charset="0"/>
                <a:cs typeface="Times New Roman" panose="02020603050405020304" pitchFamily="18" charset="0"/>
              </a:rPr>
              <a:t> which is a process of </a:t>
            </a:r>
            <a:r>
              <a:rPr lang="en-US" sz="1200" b="0" dirty="0">
                <a:solidFill>
                  <a:srgbClr val="333333"/>
                </a:solidFill>
                <a:effectLst/>
                <a:latin typeface="Times New Roman" panose="02020603050405020304" pitchFamily="18" charset="0"/>
                <a:cs typeface="Times New Roman" panose="02020603050405020304" pitchFamily="18" charset="0"/>
              </a:rPr>
              <a:t>combining multiple classifiers to solve a complex problem and to improve the performance of the model.</a:t>
            </a:r>
          </a:p>
          <a:p>
            <a:r>
              <a:rPr lang="en-IN" sz="1200" dirty="0">
                <a:latin typeface="Times New Roman" panose="02020603050405020304" pitchFamily="18" charset="0"/>
                <a:cs typeface="Times New Roman" panose="02020603050405020304" pitchFamily="18" charset="0"/>
              </a:rPr>
              <a:t>Random Forest Classifier works in this project, is really perform  good. Because it have ensemble technique so </a:t>
            </a:r>
            <a:r>
              <a:rPr lang="en-US" sz="1200" b="0" i="0" dirty="0">
                <a:solidFill>
                  <a:srgbClr val="333333"/>
                </a:solidFill>
                <a:effectLst/>
                <a:latin typeface="Times New Roman" panose="02020603050405020304" pitchFamily="18" charset="0"/>
                <a:cs typeface="Times New Roman" panose="02020603050405020304" pitchFamily="18" charset="0"/>
              </a:rPr>
              <a:t>a process of </a:t>
            </a:r>
            <a:r>
              <a:rPr lang="en-US" sz="1200" b="0" dirty="0">
                <a:solidFill>
                  <a:srgbClr val="333333"/>
                </a:solidFill>
                <a:effectLst/>
                <a:latin typeface="Times New Roman" panose="02020603050405020304" pitchFamily="18" charset="0"/>
                <a:cs typeface="Times New Roman" panose="02020603050405020304" pitchFamily="18" charset="0"/>
              </a:rPr>
              <a:t>combining multiple classifiers to solve a complex problem and to improve the performance of the model.</a:t>
            </a:r>
          </a:p>
          <a:p>
            <a:r>
              <a:rPr lang="en-US" sz="1200" b="0" dirty="0">
                <a:solidFill>
                  <a:srgbClr val="333333"/>
                </a:solidFill>
                <a:effectLst/>
                <a:latin typeface="Times New Roman" panose="02020603050405020304" pitchFamily="18" charset="0"/>
                <a:cs typeface="Times New Roman" panose="02020603050405020304" pitchFamily="18" charset="0"/>
              </a:rPr>
              <a:t>Cross validation score is std is less than 0.05, so it is perform good.</a:t>
            </a:r>
          </a:p>
          <a:p>
            <a:r>
              <a:rPr lang="en-US" sz="1200" dirty="0">
                <a:solidFill>
                  <a:srgbClr val="333333"/>
                </a:solidFill>
                <a:latin typeface="Times New Roman" panose="02020603050405020304" pitchFamily="18" charset="0"/>
                <a:cs typeface="Times New Roman" panose="02020603050405020304" pitchFamily="18" charset="0"/>
              </a:rPr>
              <a:t>It little overfitted but f1 score 0.63 is good.</a:t>
            </a:r>
            <a:endParaRPr lang="en-US" sz="1200" b="0" dirty="0">
              <a:solidFill>
                <a:srgbClr val="333333"/>
              </a:solidFill>
              <a:effectLst/>
              <a:latin typeface="Times New Roman" panose="02020603050405020304" pitchFamily="18" charset="0"/>
              <a:cs typeface="Times New Roman" panose="02020603050405020304" pitchFamily="18" charset="0"/>
            </a:endParaRP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Before hyperparameter tuning:</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time   : 00:01.10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0.78</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 0.72</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f1 Score           : 0.62</a:t>
            </a:r>
          </a:p>
          <a:p>
            <a:pPr marL="114300" indent="0">
              <a:buNone/>
            </a:pPr>
            <a:endParaRPr lang="en-US" sz="1200" dirty="0">
              <a:solidFill>
                <a:srgbClr val="333333"/>
              </a:solidFill>
              <a:latin typeface="Times New Roman" panose="02020603050405020304" pitchFamily="18" charset="0"/>
              <a:cs typeface="Times New Roman" panose="02020603050405020304" pitchFamily="18" charset="0"/>
            </a:endParaRP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a:t>
            </a:r>
            <a:r>
              <a:rPr lang="en-US" sz="1200" b="1" dirty="0">
                <a:solidFill>
                  <a:srgbClr val="333333"/>
                </a:solidFill>
                <a:latin typeface="Times New Roman" panose="02020603050405020304" pitchFamily="18" charset="0"/>
                <a:cs typeface="Times New Roman" panose="02020603050405020304" pitchFamily="18" charset="0"/>
              </a:rPr>
              <a:t>hyperparameter tuning training timing :   00:01.40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After hyperparameter tuning :</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timing   : 00:01.13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0.77</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a:t>
            </a:r>
            <a:r>
              <a:rPr lang="en-IN" sz="1200" dirty="0">
                <a:latin typeface="Times New Roman" panose="02020603050405020304" pitchFamily="18" charset="0"/>
                <a:cs typeface="Times New Roman" panose="02020603050405020304" pitchFamily="18" charset="0"/>
              </a:rPr>
              <a:t>    : 0.72</a:t>
            </a:r>
          </a:p>
          <a:p>
            <a:pPr marL="114300" indent="0">
              <a:buNone/>
            </a:pPr>
            <a:r>
              <a:rPr lang="en-IN" sz="1200" dirty="0">
                <a:latin typeface="Times New Roman" panose="02020603050405020304" pitchFamily="18" charset="0"/>
                <a:cs typeface="Times New Roman" panose="02020603050405020304" pitchFamily="18" charset="0"/>
              </a:rPr>
              <a:t>                              f1 Score               : 0.63</a:t>
            </a:r>
          </a:p>
          <a:p>
            <a:pPr marL="114300" indent="0">
              <a:buNone/>
            </a:pPr>
            <a:endParaRPr lang="en-IN" sz="1200" b="1" dirty="0">
              <a:latin typeface="Times New Roman" panose="02020603050405020304" pitchFamily="18" charset="0"/>
              <a:cs typeface="Times New Roman" panose="02020603050405020304" pitchFamily="18" charset="0"/>
            </a:endParaRPr>
          </a:p>
          <a:p>
            <a:pPr marL="114300" indent="0">
              <a:buNone/>
            </a:pPr>
            <a:r>
              <a:rPr lang="en-IN" sz="1200" b="1" dirty="0">
                <a:latin typeface="Times New Roman" panose="02020603050405020304" pitchFamily="18" charset="0"/>
                <a:cs typeface="Times New Roman" panose="02020603050405020304" pitchFamily="18" charset="0"/>
              </a:rPr>
              <a:t>Cross validation Score : 0.0064</a:t>
            </a:r>
          </a:p>
          <a:p>
            <a:pPr marL="114300" indent="0">
              <a:buNone/>
            </a:pPr>
            <a:endParaRPr lang="en-IN" sz="1200" dirty="0">
              <a:latin typeface="Times New Roman" panose="02020603050405020304" pitchFamily="18" charset="0"/>
              <a:cs typeface="Times New Roman" panose="02020603050405020304" pitchFamily="18" charset="0"/>
            </a:endParaRPr>
          </a:p>
          <a:p>
            <a:pPr marL="114300" indent="0">
              <a:buNone/>
            </a:pPr>
            <a:endParaRPr lang="en-IN"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56D8C5E-5E45-8975-EEAA-043C3331E6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03627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5058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latin typeface="Times New Roman" panose="02020603050405020304" pitchFamily="18" charset="0"/>
                <a:ea typeface="Helvetica Neue"/>
                <a:cs typeface="Times New Roman" panose="02020603050405020304" pitchFamily="18" charset="0"/>
                <a:sym typeface="Helvetica Neue"/>
              </a:rPr>
              <a:t>PROPOSED ALGORITHM</a:t>
            </a:r>
            <a:endParaRPr sz="1400" b="1" dirty="0">
              <a:latin typeface="Times New Roman" panose="02020603050405020304" pitchFamily="18" charset="0"/>
              <a:ea typeface="Helvetica Neue"/>
              <a:cs typeface="Times New Roman" panose="02020603050405020304" pitchFamily="18" charset="0"/>
              <a:sym typeface="Helvetica Neue"/>
            </a:endParaRPr>
          </a:p>
        </p:txBody>
      </p:sp>
      <p:sp>
        <p:nvSpPr>
          <p:cNvPr id="109" name="Google Shape;109;p19"/>
          <p:cNvSpPr txBox="1">
            <a:spLocks noGrp="1"/>
          </p:cNvSpPr>
          <p:nvPr>
            <p:ph type="body" idx="1"/>
          </p:nvPr>
        </p:nvSpPr>
        <p:spPr>
          <a:xfrm>
            <a:off x="379156" y="922304"/>
            <a:ext cx="5470500" cy="3371883"/>
          </a:xfrm>
          <a:prstGeom prst="rect">
            <a:avLst/>
          </a:prstGeom>
        </p:spPr>
        <p:txBody>
          <a:bodyPr spcFirstLastPara="1" wrap="square" lIns="91425" tIns="91425" rIns="91425" bIns="91425" anchor="ctr" anchorCtr="0">
            <a:noAutofit/>
          </a:bodyPr>
          <a:lstStyle/>
          <a:p>
            <a:pPr marL="323850" indent="-171450" algn="just">
              <a:lnSpc>
                <a:spcPct val="150000"/>
              </a:lnSpc>
              <a:spcBef>
                <a:spcPts val="1200"/>
              </a:spcBef>
              <a:buClr>
                <a:srgbClr val="333333"/>
              </a:buClr>
              <a:buSzPts val="1200"/>
            </a:pPr>
            <a:r>
              <a:rPr lang="en-IN" sz="1200" kern="0" dirty="0">
                <a:effectLst/>
                <a:latin typeface="Times New Roman" panose="02020603050405020304" pitchFamily="18" charset="0"/>
                <a:ea typeface="Times New Roman" panose="02020603050405020304" pitchFamily="18" charset="0"/>
              </a:rPr>
              <a:t>Decision trees are a popular supervised learning algorithm used for both classification and regression tasks. They are intuitive and easy to understand, making them valuable for both analysis and prediction. </a:t>
            </a:r>
          </a:p>
          <a:p>
            <a:pPr marL="323850" indent="-171450" algn="just">
              <a:lnSpc>
                <a:spcPct val="150000"/>
              </a:lnSpc>
              <a:spcBef>
                <a:spcPts val="1200"/>
              </a:spcBef>
              <a:buClr>
                <a:srgbClr val="333333"/>
              </a:buClr>
              <a:buSzPts val="1200"/>
            </a:pPr>
            <a:r>
              <a:rPr lang="en-IN" sz="1200" kern="0" dirty="0">
                <a:effectLst/>
                <a:latin typeface="Times New Roman" panose="02020603050405020304" pitchFamily="18" charset="0"/>
                <a:ea typeface="Times New Roman" panose="02020603050405020304" pitchFamily="18" charset="0"/>
              </a:rPr>
              <a:t>Decision trees are prone to overfitting, especially when they are deep and complex. Overfitting occurs when the model captures noise or irrelevant patterns in the training data, leading to poor generalization on unseen data. </a:t>
            </a:r>
          </a:p>
          <a:p>
            <a:pPr marL="323850" indent="-171450" algn="just">
              <a:lnSpc>
                <a:spcPct val="150000"/>
              </a:lnSpc>
              <a:spcBef>
                <a:spcPts val="1200"/>
              </a:spcBef>
              <a:buClr>
                <a:srgbClr val="333333"/>
              </a:buClr>
              <a:buSzPts val="1200"/>
            </a:pPr>
            <a:r>
              <a:rPr lang="en-IN" sz="1200" kern="0" dirty="0">
                <a:effectLst/>
                <a:latin typeface="Times New Roman" panose="02020603050405020304" pitchFamily="18" charset="0"/>
                <a:ea typeface="Times New Roman" panose="02020603050405020304" pitchFamily="18" charset="0"/>
              </a:rPr>
              <a:t>Techniques like pruning, setting maximum depth, or using ensemble methods like Random Forests can mitigate this issue. </a:t>
            </a:r>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sp>
        <p:nvSpPr>
          <p:cNvPr id="112" name="Google Shape;112;p19"/>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110" name="Google Shape;110;p19"/>
          <p:cNvSpPr txBox="1">
            <a:spLocks noGrp="1"/>
          </p:cNvSpPr>
          <p:nvPr>
            <p:ph type="title" idx="4294967295"/>
          </p:nvPr>
        </p:nvSpPr>
        <p:spPr>
          <a:xfrm>
            <a:off x="3230880" y="868181"/>
            <a:ext cx="2419350" cy="4206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latin typeface="Times New Roman" panose="02020603050405020304" pitchFamily="18" charset="0"/>
                <a:ea typeface="Helvetica Neue"/>
                <a:cs typeface="Times New Roman" panose="02020603050405020304" pitchFamily="18" charset="0"/>
                <a:sym typeface="Helvetica Neue"/>
              </a:rPr>
              <a:t>D</a:t>
            </a:r>
            <a:r>
              <a:rPr lang="en-IN" sz="1400" b="1" dirty="0">
                <a:latin typeface="Times New Roman" panose="02020603050405020304" pitchFamily="18" charset="0"/>
                <a:ea typeface="Helvetica Neue"/>
                <a:cs typeface="Times New Roman" panose="02020603050405020304" pitchFamily="18" charset="0"/>
                <a:sym typeface="Helvetica Neue"/>
              </a:rPr>
              <a:t>e</a:t>
            </a:r>
            <a:r>
              <a:rPr lang="en" sz="1400" b="1" dirty="0">
                <a:latin typeface="Times New Roman" panose="02020603050405020304" pitchFamily="18" charset="0"/>
                <a:ea typeface="Helvetica Neue"/>
                <a:cs typeface="Times New Roman" panose="02020603050405020304" pitchFamily="18" charset="0"/>
                <a:sym typeface="Helvetica Neue"/>
              </a:rPr>
              <a:t>cision Tree</a:t>
            </a:r>
            <a:endParaRPr sz="1400" b="1" dirty="0">
              <a:latin typeface="Times New Roman" panose="02020603050405020304" pitchFamily="18" charset="0"/>
              <a:ea typeface="Helvetica Neue"/>
              <a:cs typeface="Times New Roman" panose="02020603050405020304" pitchFamily="18" charset="0"/>
              <a:sym typeface="Helvetica Neue"/>
            </a:endParaRPr>
          </a:p>
        </p:txBody>
      </p:sp>
      <p:pic>
        <p:nvPicPr>
          <p:cNvPr id="4" name="Picture 3">
            <a:extLst>
              <a:ext uri="{FF2B5EF4-FFF2-40B4-BE49-F238E27FC236}">
                <a16:creationId xmlns:a16="http://schemas.microsoft.com/office/drawing/2014/main" id="{0BABA8E1-C4F6-AADD-2A86-13ACC446FB99}"/>
              </a:ext>
            </a:extLst>
          </p:cNvPr>
          <p:cNvPicPr>
            <a:picLocks noChangeAspect="1"/>
          </p:cNvPicPr>
          <p:nvPr/>
        </p:nvPicPr>
        <p:blipFill>
          <a:blip r:embed="rId3"/>
          <a:stretch>
            <a:fillRect/>
          </a:stretch>
        </p:blipFill>
        <p:spPr>
          <a:xfrm>
            <a:off x="6319837" y="1578768"/>
            <a:ext cx="2619375" cy="17430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32F3-85F6-D549-F1CF-CF3F94090035}"/>
              </a:ext>
            </a:extLst>
          </p:cNvPr>
          <p:cNvSpPr>
            <a:spLocks noGrp="1"/>
          </p:cNvSpPr>
          <p:nvPr>
            <p:ph type="title"/>
          </p:nvPr>
        </p:nvSpPr>
        <p:spPr>
          <a:xfrm>
            <a:off x="311700" y="187850"/>
            <a:ext cx="8520600" cy="433656"/>
          </a:xfrm>
        </p:spPr>
        <p:txBody>
          <a:bodyPr>
            <a:normAutofit fontScale="90000"/>
          </a:bodyPr>
          <a:lstStyle/>
          <a:p>
            <a:r>
              <a:rPr lang="en-IN" sz="1400" b="1" dirty="0">
                <a:latin typeface="Times New Roman" panose="02020603050405020304" pitchFamily="18" charset="0"/>
                <a:cs typeface="Times New Roman" panose="02020603050405020304" pitchFamily="18" charset="0"/>
              </a:rPr>
              <a:t>PROPOSED ALGORITHM WORKS IN THIS PROJECT:</a:t>
            </a:r>
            <a:br>
              <a:rPr lang="en-IN" sz="1400" b="1" dirty="0">
                <a:latin typeface="Times New Roman" panose="02020603050405020304" pitchFamily="18" charset="0"/>
                <a:cs typeface="Times New Roman" panose="02020603050405020304" pitchFamily="18" charset="0"/>
              </a:rPr>
            </a:br>
            <a:br>
              <a:rPr lang="en-IN" sz="1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Decision Tree Classifier:</a:t>
            </a:r>
            <a:endParaRPr lang="en-IN" sz="1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998F959-61EF-A09A-E925-9492BF643D38}"/>
              </a:ext>
            </a:extLst>
          </p:cNvPr>
          <p:cNvSpPr>
            <a:spLocks noGrp="1"/>
          </p:cNvSpPr>
          <p:nvPr>
            <p:ph type="body" idx="1"/>
          </p:nvPr>
        </p:nvSpPr>
        <p:spPr>
          <a:xfrm>
            <a:off x="311700" y="942975"/>
            <a:ext cx="8520600" cy="4113842"/>
          </a:xfrm>
        </p:spPr>
        <p:txBody>
          <a:bodyPr>
            <a:normAutofit/>
          </a:bodyPr>
          <a:lstStyle/>
          <a:p>
            <a:r>
              <a:rPr lang="en-IN" sz="1200" dirty="0">
                <a:latin typeface="Times New Roman" panose="02020603050405020304" pitchFamily="18" charset="0"/>
                <a:cs typeface="Times New Roman" panose="02020603050405020304" pitchFamily="18" charset="0"/>
              </a:rPr>
              <a:t>Decision Tree Classifier </a:t>
            </a:r>
            <a:r>
              <a:rPr lang="en-US" sz="1200" dirty="0">
                <a:latin typeface="Times New Roman" panose="02020603050405020304" pitchFamily="18" charset="0"/>
                <a:cs typeface="Times New Roman" panose="02020603050405020304" pitchFamily="18" charset="0"/>
              </a:rPr>
              <a:t>works by partitioning the feature space into a set of rectangular regions and then assigning a class label to each region based on the majority class of the training data points within that region.</a:t>
            </a:r>
          </a:p>
          <a:p>
            <a:r>
              <a:rPr lang="en-US" sz="1200" dirty="0">
                <a:latin typeface="Times New Roman" panose="02020603050405020304" pitchFamily="18" charset="0"/>
                <a:cs typeface="Times New Roman" panose="02020603050405020304" pitchFamily="18" charset="0"/>
              </a:rPr>
              <a:t>In this project, Decision Tree Classifier performs well.</a:t>
            </a:r>
          </a:p>
          <a:p>
            <a:r>
              <a:rPr lang="en-US" sz="1200" dirty="0">
                <a:latin typeface="Times New Roman" panose="02020603050405020304" pitchFamily="18" charset="0"/>
                <a:cs typeface="Times New Roman" panose="02020603050405020304" pitchFamily="18" charset="0"/>
              </a:rPr>
              <a:t>Cross validation score is std is less than 0.05, so it is perform good.</a:t>
            </a:r>
          </a:p>
          <a:p>
            <a:r>
              <a:rPr lang="en-US" sz="1200" dirty="0">
                <a:latin typeface="Times New Roman" panose="02020603050405020304" pitchFamily="18" charset="0"/>
                <a:cs typeface="Times New Roman" panose="02020603050405020304" pitchFamily="18" charset="0"/>
              </a:rPr>
              <a:t>Compared with other two algorithm the f1 score is poor.</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Before hyperparameter tuning:</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time   : 00:01.18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0.78</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 0.72</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f1 Score           : 0.60</a:t>
            </a:r>
          </a:p>
          <a:p>
            <a:pPr marL="114300" indent="0">
              <a:buNone/>
            </a:pPr>
            <a:endParaRPr lang="en-US" sz="1200" b="1" dirty="0">
              <a:solidFill>
                <a:srgbClr val="333333"/>
              </a:solidFill>
              <a:latin typeface="Times New Roman" panose="02020603050405020304" pitchFamily="18" charset="0"/>
              <a:cs typeface="Times New Roman" panose="02020603050405020304" pitchFamily="18" charset="0"/>
            </a:endParaRPr>
          </a:p>
          <a:p>
            <a:pPr marL="114300" indent="0">
              <a:buNone/>
            </a:pPr>
            <a:r>
              <a:rPr lang="en-US" sz="1200" b="1" dirty="0">
                <a:solidFill>
                  <a:srgbClr val="333333"/>
                </a:solidFill>
                <a:latin typeface="Times New Roman" panose="02020603050405020304" pitchFamily="18" charset="0"/>
                <a:cs typeface="Times New Roman" panose="02020603050405020304" pitchFamily="18" charset="0"/>
              </a:rPr>
              <a:t>hyperparameter tuning training timing :   00:02.17 Sec</a:t>
            </a:r>
          </a:p>
          <a:p>
            <a:pPr marL="114300" indent="0">
              <a:buNone/>
            </a:pPr>
            <a:endParaRPr lang="en-US" sz="1200" b="1" dirty="0">
              <a:solidFill>
                <a:srgbClr val="333333"/>
              </a:solidFill>
              <a:latin typeface="Times New Roman" panose="02020603050405020304" pitchFamily="18" charset="0"/>
              <a:cs typeface="Times New Roman" panose="02020603050405020304" pitchFamily="18" charset="0"/>
            </a:endParaRPr>
          </a:p>
          <a:p>
            <a:pPr marL="114300" indent="0">
              <a:buNone/>
            </a:pPr>
            <a:endParaRPr lang="en-US" sz="1200" b="1" dirty="0">
              <a:solidFill>
                <a:srgbClr val="333333"/>
              </a:solidFill>
              <a:latin typeface="Times New Roman" panose="02020603050405020304" pitchFamily="18" charset="0"/>
              <a:cs typeface="Times New Roman" panose="02020603050405020304" pitchFamily="18" charset="0"/>
            </a:endParaRPr>
          </a:p>
          <a:p>
            <a:pPr marL="114300" indent="0">
              <a:buNone/>
            </a:pPr>
            <a:r>
              <a:rPr lang="en-US" sz="1200" dirty="0">
                <a:latin typeface="Times New Roman" panose="02020603050405020304" pitchFamily="18" charset="0"/>
                <a:cs typeface="Times New Roman" panose="02020603050405020304" pitchFamily="18" charset="0"/>
              </a:rPr>
              <a:t>                                  </a:t>
            </a:r>
          </a:p>
          <a:p>
            <a:endParaRPr lang="en-IN"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FE2623-500A-9809-2488-41BA4E4C0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extBox 5">
            <a:extLst>
              <a:ext uri="{FF2B5EF4-FFF2-40B4-BE49-F238E27FC236}">
                <a16:creationId xmlns:a16="http://schemas.microsoft.com/office/drawing/2014/main" id="{01C56C1C-791A-146E-DA84-3546B16C1095}"/>
              </a:ext>
            </a:extLst>
          </p:cNvPr>
          <p:cNvSpPr txBox="1"/>
          <p:nvPr/>
        </p:nvSpPr>
        <p:spPr>
          <a:xfrm>
            <a:off x="311700" y="3493666"/>
            <a:ext cx="4572000" cy="1569660"/>
          </a:xfrm>
          <a:prstGeom prst="rect">
            <a:avLst/>
          </a:prstGeom>
          <a:noFill/>
        </p:spPr>
        <p:txBody>
          <a:bodyPr wrap="square">
            <a:spAutoFit/>
          </a:bodyPr>
          <a:lstStyle/>
          <a:p>
            <a:pPr marL="114300" indent="0">
              <a:buNone/>
            </a:pPr>
            <a:r>
              <a:rPr lang="en-US" sz="1200" dirty="0">
                <a:solidFill>
                  <a:srgbClr val="333333"/>
                </a:solidFill>
                <a:latin typeface="Times New Roman" panose="02020603050405020304" pitchFamily="18" charset="0"/>
                <a:cs typeface="Times New Roman" panose="02020603050405020304" pitchFamily="18" charset="0"/>
              </a:rPr>
              <a:t>After hyperparameter tuning :</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timing   : 00:01.13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0.74</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a:t>
            </a:r>
            <a:r>
              <a:rPr lang="en-IN" sz="1200" dirty="0">
                <a:latin typeface="Times New Roman" panose="02020603050405020304" pitchFamily="18" charset="0"/>
                <a:cs typeface="Times New Roman" panose="02020603050405020304" pitchFamily="18" charset="0"/>
              </a:rPr>
              <a:t>    : 0.72</a:t>
            </a:r>
          </a:p>
          <a:p>
            <a:pPr marL="114300" indent="0">
              <a:buNone/>
            </a:pPr>
            <a:r>
              <a:rPr lang="en-IN" sz="1200" dirty="0">
                <a:latin typeface="Times New Roman" panose="02020603050405020304" pitchFamily="18" charset="0"/>
                <a:cs typeface="Times New Roman" panose="02020603050405020304" pitchFamily="18" charset="0"/>
              </a:rPr>
              <a:t>                              f1 Score               : 0.59</a:t>
            </a:r>
          </a:p>
          <a:p>
            <a:pPr marL="114300" indent="0">
              <a:buNone/>
            </a:pPr>
            <a:endParaRPr lang="en-IN" sz="1200" dirty="0">
              <a:latin typeface="Times New Roman" panose="02020603050405020304" pitchFamily="18" charset="0"/>
              <a:cs typeface="Times New Roman" panose="02020603050405020304" pitchFamily="18" charset="0"/>
            </a:endParaRPr>
          </a:p>
          <a:p>
            <a:pPr marL="114300"/>
            <a:r>
              <a:rPr lang="en-IN" sz="1200" b="1" dirty="0">
                <a:latin typeface="Times New Roman" panose="02020603050405020304" pitchFamily="18" charset="0"/>
                <a:cs typeface="Times New Roman" panose="02020603050405020304" pitchFamily="18" charset="0"/>
              </a:rPr>
              <a:t>Cross validation Score : 0.00044</a:t>
            </a:r>
          </a:p>
          <a:p>
            <a:pPr marL="114300" indent="0">
              <a:buNone/>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92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CBA0-A759-11D1-2887-71C5AF5A2052}"/>
              </a:ext>
            </a:extLst>
          </p:cNvPr>
          <p:cNvSpPr>
            <a:spLocks noGrp="1"/>
          </p:cNvSpPr>
          <p:nvPr>
            <p:ph type="title"/>
          </p:nvPr>
        </p:nvSpPr>
        <p:spPr/>
        <p:txBody>
          <a:bodyPr>
            <a:normAutofit fontScale="90000"/>
          </a:bodyPr>
          <a:lstStyle/>
          <a:p>
            <a:r>
              <a:rPr lang="en-IN" sz="1400" b="1" dirty="0">
                <a:latin typeface="Times New Roman" panose="02020603050405020304" pitchFamily="18" charset="0"/>
                <a:cs typeface="Times New Roman" panose="02020603050405020304" pitchFamily="18" charset="0"/>
              </a:rPr>
              <a:t>                                                                PROPOSED ALGORITHM</a:t>
            </a:r>
            <a:br>
              <a:rPr lang="en-IN" sz="1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                                                                               </a:t>
            </a:r>
            <a:br>
              <a:rPr lang="en-IN" sz="1400" b="1"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XGBoost</a:t>
            </a:r>
          </a:p>
        </p:txBody>
      </p:sp>
      <p:sp>
        <p:nvSpPr>
          <p:cNvPr id="3" name="Text Placeholder 2">
            <a:extLst>
              <a:ext uri="{FF2B5EF4-FFF2-40B4-BE49-F238E27FC236}">
                <a16:creationId xmlns:a16="http://schemas.microsoft.com/office/drawing/2014/main" id="{141A4193-7684-3426-325A-BC501E833011}"/>
              </a:ext>
            </a:extLst>
          </p:cNvPr>
          <p:cNvSpPr>
            <a:spLocks noGrp="1"/>
          </p:cNvSpPr>
          <p:nvPr>
            <p:ph type="body" idx="1"/>
          </p:nvPr>
        </p:nvSpPr>
        <p:spPr>
          <a:xfrm>
            <a:off x="311701" y="1282075"/>
            <a:ext cx="5231850" cy="3416400"/>
          </a:xfrm>
        </p:spPr>
        <p:txBody>
          <a:bodyPr>
            <a:normAutofit fontScale="92500" lnSpcReduction="10000"/>
          </a:bodyPr>
          <a:lstStyle/>
          <a:p>
            <a:pPr>
              <a:lnSpc>
                <a:spcPct val="150000"/>
              </a:lnSpc>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XGBoost is highly optimized for performance and efficiency. It utilizes parallel and distributed computing techniques to speed up training and prediction, making it suitable for large datasets. </a:t>
            </a:r>
          </a:p>
          <a:p>
            <a:pPr>
              <a:lnSpc>
                <a:spcPct val="150000"/>
              </a:lnSpc>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Regularization XGBoost includes built-in regularization techniques to prevent overfitting, such as L1 (Lasso) and L2 (Ridge) regularization. </a:t>
            </a:r>
          </a:p>
          <a:p>
            <a:pPr>
              <a:lnSpc>
                <a:spcPct val="150000"/>
              </a:lnSpc>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These techniques penalize complex models, leading to improved generalization performance. </a:t>
            </a:r>
          </a:p>
          <a:p>
            <a:pPr>
              <a:lnSpc>
                <a:spcPct val="150000"/>
              </a:lnSpc>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Flexibility XGBoost supports various loss functions and evaluation metrics, allowing users to customize the model according to the specific requirements of their task. </a:t>
            </a:r>
          </a:p>
          <a:p>
            <a:pPr>
              <a:lnSpc>
                <a:spcPct val="150000"/>
              </a:lnSpc>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XGBoost provides a feature importance score, which indicates the relative importance of each feature in making predictions. This information can help users understand the underlying patterns in the data.</a:t>
            </a:r>
            <a:endParaRPr lang="en-IN" sz="1200" dirty="0"/>
          </a:p>
        </p:txBody>
      </p:sp>
      <p:sp>
        <p:nvSpPr>
          <p:cNvPr id="4" name="Slide Number Placeholder 3">
            <a:extLst>
              <a:ext uri="{FF2B5EF4-FFF2-40B4-BE49-F238E27FC236}">
                <a16:creationId xmlns:a16="http://schemas.microsoft.com/office/drawing/2014/main" id="{D0705C43-B4DA-041A-19D8-0A88D536C2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extLst>
              <a:ext uri="{FF2B5EF4-FFF2-40B4-BE49-F238E27FC236}">
                <a16:creationId xmlns:a16="http://schemas.microsoft.com/office/drawing/2014/main" id="{F3B7534F-21FF-702F-37E9-F3AD0FF849CF}"/>
              </a:ext>
            </a:extLst>
          </p:cNvPr>
          <p:cNvPicPr>
            <a:picLocks noChangeAspect="1"/>
          </p:cNvPicPr>
          <p:nvPr/>
        </p:nvPicPr>
        <p:blipFill>
          <a:blip r:embed="rId2"/>
          <a:stretch>
            <a:fillRect/>
          </a:stretch>
        </p:blipFill>
        <p:spPr>
          <a:xfrm>
            <a:off x="5429250" y="1282074"/>
            <a:ext cx="3525116" cy="2482681"/>
          </a:xfrm>
          <a:prstGeom prst="rect">
            <a:avLst/>
          </a:prstGeom>
        </p:spPr>
      </p:pic>
    </p:spTree>
    <p:extLst>
      <p:ext uri="{BB962C8B-B14F-4D97-AF65-F5344CB8AC3E}">
        <p14:creationId xmlns:p14="http://schemas.microsoft.com/office/powerpoint/2010/main" val="327499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B810-32EF-1A52-4AB0-BD94B22D6BD3}"/>
              </a:ext>
            </a:extLst>
          </p:cNvPr>
          <p:cNvSpPr>
            <a:spLocks noGrp="1"/>
          </p:cNvSpPr>
          <p:nvPr>
            <p:ph type="title"/>
          </p:nvPr>
        </p:nvSpPr>
        <p:spPr>
          <a:xfrm>
            <a:off x="155913" y="173037"/>
            <a:ext cx="4416087" cy="841800"/>
          </a:xfrm>
        </p:spPr>
        <p:txBody>
          <a:bodyPr>
            <a:normAutofit/>
          </a:bodyPr>
          <a:lstStyle/>
          <a:p>
            <a:r>
              <a:rPr lang="en-US" sz="1400" b="1" dirty="0">
                <a:latin typeface="Times New Roman" panose="02020603050405020304" pitchFamily="18" charset="0"/>
                <a:cs typeface="Times New Roman" panose="02020603050405020304" pitchFamily="18" charset="0"/>
              </a:rPr>
              <a:t>SALES EFFECTIVENESS BY PRODUTS</a:t>
            </a:r>
            <a:endParaRPr lang="en-IN" sz="14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FA5B533-7559-04FC-48E9-A2D07BBC29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11" name="TextBox 10">
            <a:extLst>
              <a:ext uri="{FF2B5EF4-FFF2-40B4-BE49-F238E27FC236}">
                <a16:creationId xmlns:a16="http://schemas.microsoft.com/office/drawing/2014/main" id="{6EC70503-2A4B-4DF5-0732-EBD3FE94ADCD}"/>
              </a:ext>
            </a:extLst>
          </p:cNvPr>
          <p:cNvSpPr txBox="1"/>
          <p:nvPr/>
        </p:nvSpPr>
        <p:spPr>
          <a:xfrm>
            <a:off x="259511" y="835491"/>
            <a:ext cx="8624978" cy="2315827"/>
          </a:xfrm>
          <a:prstGeom prst="rect">
            <a:avLst/>
          </a:prstGeom>
          <a:noFill/>
        </p:spPr>
        <p:txBody>
          <a:bodyPr wrap="square">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	Sales effectiveness for products refers to the ability of a company's sales efforts to successfully sell its products in the market. At its core, it involves understanding the needs and desires of customers and effectively communicating how a product addresses those needs. Sales effectiveness starts with a deep understanding of customer preferences, market trends, and the competitive landscape. Salespeople must possess comprehensive knowledge of the product, including its features, benefits, and unique selling points, to effectively convey its value to potential buyers. Building strong relationships with customers is essential for fostering trust and loyalty, which can lead to repeat sales and positive word-of-mouth referrals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301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3F7A-4BD7-B42A-1796-8A177E7946AF}"/>
              </a:ext>
            </a:extLst>
          </p:cNvPr>
          <p:cNvSpPr>
            <a:spLocks noGrp="1"/>
          </p:cNvSpPr>
          <p:nvPr>
            <p:ph type="title"/>
          </p:nvPr>
        </p:nvSpPr>
        <p:spPr/>
        <p:txBody>
          <a:bodyPr>
            <a:normAutofit fontScale="90000"/>
          </a:bodyPr>
          <a:lstStyle/>
          <a:p>
            <a:r>
              <a:rPr lang="en-IN" sz="1400" b="1" dirty="0">
                <a:latin typeface="Times New Roman" panose="02020603050405020304" pitchFamily="18" charset="0"/>
                <a:cs typeface="Times New Roman" panose="02020603050405020304" pitchFamily="18" charset="0"/>
              </a:rPr>
              <a:t>PROPOSED ALGORITHM WORKS IN THIS PROJECT:</a:t>
            </a:r>
            <a:br>
              <a:rPr lang="en-IN" sz="1400" b="1" dirty="0">
                <a:latin typeface="Times New Roman" panose="02020603050405020304" pitchFamily="18" charset="0"/>
                <a:cs typeface="Times New Roman" panose="02020603050405020304" pitchFamily="18" charset="0"/>
              </a:rPr>
            </a:br>
            <a:br>
              <a:rPr lang="en-IN" sz="1400" b="1" dirty="0">
                <a:latin typeface="Times New Roman" panose="02020603050405020304" pitchFamily="18" charset="0"/>
                <a:cs typeface="Times New Roman" panose="02020603050405020304" pitchFamily="18" charset="0"/>
              </a:rPr>
            </a:br>
            <a:r>
              <a:rPr lang="en-IN" sz="1300" b="1" dirty="0">
                <a:latin typeface="Times New Roman" panose="02020603050405020304" pitchFamily="18" charset="0"/>
                <a:cs typeface="Times New Roman" panose="02020603050405020304" pitchFamily="18" charset="0"/>
              </a:rPr>
              <a:t>XGBoost(</a:t>
            </a:r>
            <a:r>
              <a:rPr lang="en-IN" sz="1300" b="1" dirty="0" err="1">
                <a:latin typeface="Times New Roman" panose="02020603050405020304" pitchFamily="18" charset="0"/>
                <a:cs typeface="Times New Roman" panose="02020603050405020304" pitchFamily="18" charset="0"/>
              </a:rPr>
              <a:t>eXtreme</a:t>
            </a:r>
            <a:r>
              <a:rPr lang="en-IN" sz="1300" b="1" dirty="0">
                <a:latin typeface="Times New Roman" panose="02020603050405020304" pitchFamily="18" charset="0"/>
                <a:cs typeface="Times New Roman" panose="02020603050405020304" pitchFamily="18" charset="0"/>
              </a:rPr>
              <a:t> Gradient Boosting)</a:t>
            </a:r>
            <a:endParaRPr lang="en-IN" sz="13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01667E2-06C1-667E-621E-E2DFA8094D92}"/>
              </a:ext>
            </a:extLst>
          </p:cNvPr>
          <p:cNvSpPr>
            <a:spLocks noGrp="1"/>
          </p:cNvSpPr>
          <p:nvPr>
            <p:ph type="body" idx="1"/>
          </p:nvPr>
        </p:nvSpPr>
        <p:spPr/>
        <p:txBody>
          <a:bodyPr>
            <a:normAutofit lnSpcReduction="10000"/>
          </a:bodyPr>
          <a:lstStyle/>
          <a:p>
            <a:r>
              <a:rPr lang="en-IN" sz="1200" dirty="0">
                <a:latin typeface="Times New Roman" panose="02020603050405020304" pitchFamily="18" charset="0"/>
                <a:cs typeface="Times New Roman" panose="02020603050405020304" pitchFamily="18" charset="0"/>
              </a:rPr>
              <a:t>XGBoost works </a:t>
            </a:r>
            <a:r>
              <a:rPr lang="en-US" sz="1200" dirty="0" err="1">
                <a:latin typeface="Times New Roman" panose="02020603050405020304" pitchFamily="18" charset="0"/>
                <a:cs typeface="Times New Roman" panose="02020603050405020304" pitchFamily="18" charset="0"/>
              </a:rPr>
              <a:t>eXtreme</a:t>
            </a:r>
            <a:r>
              <a:rPr lang="en-US" sz="1200" dirty="0">
                <a:latin typeface="Times New Roman" panose="02020603050405020304" pitchFamily="18" charset="0"/>
                <a:cs typeface="Times New Roman" panose="02020603050405020304" pitchFamily="18" charset="0"/>
              </a:rPr>
              <a:t> Gradient Boosting, is a powerful and popular machine learning algorithm that belongs to the class of ensemble learning techniques. Specifically, it's an implementation of gradient boosting algorithms.</a:t>
            </a:r>
          </a:p>
          <a:p>
            <a:r>
              <a:rPr lang="en-US" sz="1200" dirty="0">
                <a:latin typeface="Times New Roman" panose="02020603050405020304" pitchFamily="18" charset="0"/>
                <a:cs typeface="Times New Roman" panose="02020603050405020304" pitchFamily="18" charset="0"/>
              </a:rPr>
              <a:t>In this project, XGBoost works well but hyperparameter tuning training timing is more.</a:t>
            </a:r>
          </a:p>
          <a:p>
            <a:r>
              <a:rPr lang="en-US" sz="1200" dirty="0">
                <a:latin typeface="Times New Roman" panose="02020603050405020304" pitchFamily="18" charset="0"/>
                <a:cs typeface="Times New Roman" panose="02020603050405020304" pitchFamily="18" charset="0"/>
              </a:rPr>
              <a:t>Cross validation score is std is less than 0.05, so it is perform good.</a:t>
            </a:r>
          </a:p>
          <a:p>
            <a:r>
              <a:rPr lang="en-US" sz="1200" dirty="0">
                <a:latin typeface="Times New Roman" panose="02020603050405020304" pitchFamily="18" charset="0"/>
                <a:cs typeface="Times New Roman" panose="02020603050405020304" pitchFamily="18" charset="0"/>
              </a:rPr>
              <a:t>Training and testing is good not overfitted but compared with Random Forest Classifier the f1 score is low.</a:t>
            </a:r>
          </a:p>
          <a:p>
            <a:r>
              <a:rPr lang="en-US" sz="1200" dirty="0">
                <a:latin typeface="Times New Roman" panose="02020603050405020304" pitchFamily="18" charset="0"/>
                <a:cs typeface="Times New Roman" panose="02020603050405020304" pitchFamily="18" charset="0"/>
              </a:rPr>
              <a:t>But this also good model.</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Before hyperparameter tuning:</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time   : 00:01.20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0.76</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 0.72</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f1 Score           : 0.61</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a:t>
            </a:r>
            <a:r>
              <a:rPr lang="en-US" sz="1200" b="1" dirty="0">
                <a:solidFill>
                  <a:srgbClr val="333333"/>
                </a:solidFill>
                <a:latin typeface="Times New Roman" panose="02020603050405020304" pitchFamily="18" charset="0"/>
                <a:cs typeface="Times New Roman" panose="02020603050405020304" pitchFamily="18" charset="0"/>
              </a:rPr>
              <a:t>hyperparameter tuning training timing :   18 minute</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After hyperparameter tuning :</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timing   : 00:01.29 Sec</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Training Score     : 0.73</a:t>
            </a:r>
          </a:p>
          <a:p>
            <a:pPr marL="114300" indent="0">
              <a:buNone/>
            </a:pPr>
            <a:r>
              <a:rPr lang="en-US" sz="1200" dirty="0">
                <a:solidFill>
                  <a:srgbClr val="333333"/>
                </a:solidFill>
                <a:latin typeface="Times New Roman" panose="02020603050405020304" pitchFamily="18" charset="0"/>
                <a:cs typeface="Times New Roman" panose="02020603050405020304" pitchFamily="18" charset="0"/>
              </a:rPr>
              <a:t>                              Testing Score   </a:t>
            </a:r>
            <a:r>
              <a:rPr lang="en-IN" sz="1200" dirty="0">
                <a:latin typeface="Times New Roman" panose="02020603050405020304" pitchFamily="18" charset="0"/>
                <a:cs typeface="Times New Roman" panose="02020603050405020304" pitchFamily="18" charset="0"/>
              </a:rPr>
              <a:t>    : 0.72</a:t>
            </a:r>
          </a:p>
          <a:p>
            <a:pPr marL="114300" indent="0">
              <a:buNone/>
            </a:pPr>
            <a:r>
              <a:rPr lang="en-IN" sz="1200" dirty="0">
                <a:latin typeface="Times New Roman" panose="02020603050405020304" pitchFamily="18" charset="0"/>
                <a:cs typeface="Times New Roman" panose="02020603050405020304" pitchFamily="18" charset="0"/>
              </a:rPr>
              <a:t>                              f1 Score               : 0.61</a:t>
            </a:r>
          </a:p>
          <a:p>
            <a:pPr marL="114300" indent="0">
              <a:buNone/>
            </a:pPr>
            <a:endParaRPr lang="en-IN" sz="1200" b="1" dirty="0">
              <a:latin typeface="Times New Roman" panose="02020603050405020304" pitchFamily="18" charset="0"/>
              <a:cs typeface="Times New Roman" panose="02020603050405020304" pitchFamily="18" charset="0"/>
            </a:endParaRPr>
          </a:p>
          <a:p>
            <a:pPr marL="114300" indent="0">
              <a:buNone/>
            </a:pPr>
            <a:r>
              <a:rPr lang="en-IN" sz="1200" b="1" dirty="0">
                <a:latin typeface="Times New Roman" panose="02020603050405020304" pitchFamily="18" charset="0"/>
                <a:cs typeface="Times New Roman" panose="02020603050405020304" pitchFamily="18" charset="0"/>
              </a:rPr>
              <a:t>Cross validation Score : 0.0304</a:t>
            </a:r>
          </a:p>
          <a:p>
            <a:pPr marL="114300" indent="0">
              <a:buNone/>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9B6A40B-42F3-5182-360A-D46156086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90366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279CDA-6BB0-9D03-C49B-10805F7E59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aphicFrame>
        <p:nvGraphicFramePr>
          <p:cNvPr id="5" name="Chart 4">
            <a:extLst>
              <a:ext uri="{FF2B5EF4-FFF2-40B4-BE49-F238E27FC236}">
                <a16:creationId xmlns:a16="http://schemas.microsoft.com/office/drawing/2014/main" id="{7041F5B3-BC22-B92E-E0E9-5B7D5E72F145}"/>
              </a:ext>
            </a:extLst>
          </p:cNvPr>
          <p:cNvGraphicFramePr/>
          <p:nvPr>
            <p:extLst>
              <p:ext uri="{D42A27DB-BD31-4B8C-83A1-F6EECF244321}">
                <p14:modId xmlns:p14="http://schemas.microsoft.com/office/powerpoint/2010/main" val="1640780923"/>
              </p:ext>
            </p:extLst>
          </p:nvPr>
        </p:nvGraphicFramePr>
        <p:xfrm>
          <a:off x="134913" y="475157"/>
          <a:ext cx="4661940" cy="4099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903EFBC9-9F29-EAF8-6D66-03B1A5673444}"/>
              </a:ext>
            </a:extLst>
          </p:cNvPr>
          <p:cNvGraphicFramePr/>
          <p:nvPr>
            <p:extLst>
              <p:ext uri="{D42A27DB-BD31-4B8C-83A1-F6EECF244321}">
                <p14:modId xmlns:p14="http://schemas.microsoft.com/office/powerpoint/2010/main" val="2845048552"/>
              </p:ext>
            </p:extLst>
          </p:nvPr>
        </p:nvGraphicFramePr>
        <p:xfrm>
          <a:off x="4369633" y="568637"/>
          <a:ext cx="4470504" cy="40997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064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57A9DA-92ED-517B-56C9-4CB220AD30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aphicFrame>
        <p:nvGraphicFramePr>
          <p:cNvPr id="5" name="Chart 4">
            <a:extLst>
              <a:ext uri="{FF2B5EF4-FFF2-40B4-BE49-F238E27FC236}">
                <a16:creationId xmlns:a16="http://schemas.microsoft.com/office/drawing/2014/main" id="{05EECCAA-9B76-92C5-F607-D989F4721248}"/>
              </a:ext>
            </a:extLst>
          </p:cNvPr>
          <p:cNvGraphicFramePr/>
          <p:nvPr>
            <p:extLst>
              <p:ext uri="{D42A27DB-BD31-4B8C-83A1-F6EECF244321}">
                <p14:modId xmlns:p14="http://schemas.microsoft.com/office/powerpoint/2010/main" val="304219800"/>
              </p:ext>
            </p:extLst>
          </p:nvPr>
        </p:nvGraphicFramePr>
        <p:xfrm>
          <a:off x="0" y="254834"/>
          <a:ext cx="4562007" cy="30504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411CD2F-0C23-31DC-FF8B-585FF1E3819B}"/>
              </a:ext>
            </a:extLst>
          </p:cNvPr>
          <p:cNvGraphicFramePr/>
          <p:nvPr>
            <p:extLst>
              <p:ext uri="{D42A27DB-BD31-4B8C-83A1-F6EECF244321}">
                <p14:modId xmlns:p14="http://schemas.microsoft.com/office/powerpoint/2010/main" val="3634384563"/>
              </p:ext>
            </p:extLst>
          </p:nvPr>
        </p:nvGraphicFramePr>
        <p:xfrm>
          <a:off x="4123232" y="254834"/>
          <a:ext cx="4669436" cy="31779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899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314F37-3DE4-E9D5-E699-3C671381CB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aphicFrame>
        <p:nvGraphicFramePr>
          <p:cNvPr id="5" name="Chart 4">
            <a:extLst>
              <a:ext uri="{FF2B5EF4-FFF2-40B4-BE49-F238E27FC236}">
                <a16:creationId xmlns:a16="http://schemas.microsoft.com/office/drawing/2014/main" id="{800E4AC5-F373-4BA0-DE54-62A58E62E406}"/>
              </a:ext>
            </a:extLst>
          </p:cNvPr>
          <p:cNvGraphicFramePr/>
          <p:nvPr>
            <p:extLst>
              <p:ext uri="{D42A27DB-BD31-4B8C-83A1-F6EECF244321}">
                <p14:modId xmlns:p14="http://schemas.microsoft.com/office/powerpoint/2010/main" val="3421928027"/>
              </p:ext>
            </p:extLst>
          </p:nvPr>
        </p:nvGraphicFramePr>
        <p:xfrm>
          <a:off x="-164891" y="232347"/>
          <a:ext cx="5284033" cy="33727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5F3F1D20-0086-E0FC-B1AF-0937D457AC43}"/>
              </a:ext>
            </a:extLst>
          </p:cNvPr>
          <p:cNvGraphicFramePr/>
          <p:nvPr>
            <p:extLst>
              <p:ext uri="{D42A27DB-BD31-4B8C-83A1-F6EECF244321}">
                <p14:modId xmlns:p14="http://schemas.microsoft.com/office/powerpoint/2010/main" val="1059462208"/>
              </p:ext>
            </p:extLst>
          </p:nvPr>
        </p:nvGraphicFramePr>
        <p:xfrm>
          <a:off x="3570157" y="232347"/>
          <a:ext cx="5468911" cy="36126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1247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305CD-00A9-8CD9-26C8-FD219A4D6A9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aphicFrame>
        <p:nvGraphicFramePr>
          <p:cNvPr id="8" name="Chart 7">
            <a:extLst>
              <a:ext uri="{FF2B5EF4-FFF2-40B4-BE49-F238E27FC236}">
                <a16:creationId xmlns:a16="http://schemas.microsoft.com/office/drawing/2014/main" id="{E1410BF9-25C9-A801-E5A4-D0B171D79CA0}"/>
              </a:ext>
            </a:extLst>
          </p:cNvPr>
          <p:cNvGraphicFramePr/>
          <p:nvPr>
            <p:extLst>
              <p:ext uri="{D42A27DB-BD31-4B8C-83A1-F6EECF244321}">
                <p14:modId xmlns:p14="http://schemas.microsoft.com/office/powerpoint/2010/main" val="3469762793"/>
              </p:ext>
            </p:extLst>
          </p:nvPr>
        </p:nvGraphicFramePr>
        <p:xfrm>
          <a:off x="361637" y="184838"/>
          <a:ext cx="8420726" cy="44920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0665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D3CEF-0F90-63C5-C5C2-EAC0943FD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5" name="TextBox 4">
            <a:extLst>
              <a:ext uri="{FF2B5EF4-FFF2-40B4-BE49-F238E27FC236}">
                <a16:creationId xmlns:a16="http://schemas.microsoft.com/office/drawing/2014/main" id="{EEA17726-DD54-04A5-4E8F-1F9E599AEE72}"/>
              </a:ext>
            </a:extLst>
          </p:cNvPr>
          <p:cNvSpPr txBox="1"/>
          <p:nvPr/>
        </p:nvSpPr>
        <p:spPr>
          <a:xfrm>
            <a:off x="187377" y="0"/>
            <a:ext cx="4572000" cy="307777"/>
          </a:xfrm>
          <a:prstGeom prst="rect">
            <a:avLst/>
          </a:prstGeom>
          <a:noFill/>
        </p:spPr>
        <p:txBody>
          <a:bodyPr wrap="square">
            <a:spAutoFit/>
          </a:bodyPr>
          <a:lstStyle/>
          <a:p>
            <a:r>
              <a:rPr lang="en-IN" sz="1400" b="1" dirty="0">
                <a:solidFill>
                  <a:srgbClr val="000000"/>
                </a:solidFill>
                <a:effectLst/>
                <a:latin typeface="Times New Roman" panose="02020603050405020304" pitchFamily="18" charset="0"/>
                <a:ea typeface="Times New Roman" panose="02020603050405020304" pitchFamily="18" charset="0"/>
              </a:rPr>
              <a:t>COMPARISON OF ALGORITHMS:</a:t>
            </a:r>
            <a:endParaRPr lang="en-IN" sz="1400" b="1" dirty="0"/>
          </a:p>
        </p:txBody>
      </p:sp>
      <p:graphicFrame>
        <p:nvGraphicFramePr>
          <p:cNvPr id="3" name="Table 2">
            <a:extLst>
              <a:ext uri="{FF2B5EF4-FFF2-40B4-BE49-F238E27FC236}">
                <a16:creationId xmlns:a16="http://schemas.microsoft.com/office/drawing/2014/main" id="{1AABFA05-BDA7-7264-335C-3016028917A1}"/>
              </a:ext>
            </a:extLst>
          </p:cNvPr>
          <p:cNvGraphicFramePr>
            <a:graphicFrameLocks noGrp="1"/>
          </p:cNvGraphicFramePr>
          <p:nvPr>
            <p:extLst>
              <p:ext uri="{D42A27DB-BD31-4B8C-83A1-F6EECF244321}">
                <p14:modId xmlns:p14="http://schemas.microsoft.com/office/powerpoint/2010/main" val="3642189561"/>
              </p:ext>
            </p:extLst>
          </p:nvPr>
        </p:nvGraphicFramePr>
        <p:xfrm>
          <a:off x="86193" y="435334"/>
          <a:ext cx="8971614" cy="4605773"/>
        </p:xfrm>
        <a:graphic>
          <a:graphicData uri="http://schemas.openxmlformats.org/drawingml/2006/table">
            <a:tbl>
              <a:tblPr firstRow="1" lastRow="1" bandRow="1">
                <a:tableStyleId>{7E9639D4-E3E2-4D34-9284-5A2195B3D0D7}</a:tableStyleId>
              </a:tblPr>
              <a:tblGrid>
                <a:gridCol w="1711272">
                  <a:extLst>
                    <a:ext uri="{9D8B030D-6E8A-4147-A177-3AD203B41FA5}">
                      <a16:colId xmlns:a16="http://schemas.microsoft.com/office/drawing/2014/main" val="508375911"/>
                    </a:ext>
                  </a:extLst>
                </a:gridCol>
                <a:gridCol w="2462486">
                  <a:extLst>
                    <a:ext uri="{9D8B030D-6E8A-4147-A177-3AD203B41FA5}">
                      <a16:colId xmlns:a16="http://schemas.microsoft.com/office/drawing/2014/main" val="3906685636"/>
                    </a:ext>
                  </a:extLst>
                </a:gridCol>
                <a:gridCol w="2461783">
                  <a:extLst>
                    <a:ext uri="{9D8B030D-6E8A-4147-A177-3AD203B41FA5}">
                      <a16:colId xmlns:a16="http://schemas.microsoft.com/office/drawing/2014/main" val="4244714548"/>
                    </a:ext>
                  </a:extLst>
                </a:gridCol>
                <a:gridCol w="2336073">
                  <a:extLst>
                    <a:ext uri="{9D8B030D-6E8A-4147-A177-3AD203B41FA5}">
                      <a16:colId xmlns:a16="http://schemas.microsoft.com/office/drawing/2014/main" val="3340709521"/>
                    </a:ext>
                  </a:extLst>
                </a:gridCol>
              </a:tblGrid>
              <a:tr h="191904">
                <a:tc>
                  <a:txBody>
                    <a:bodyPr/>
                    <a:lstStyle/>
                    <a:p>
                      <a:r>
                        <a:rPr lang="en-IN" b="1" dirty="0">
                          <a:solidFill>
                            <a:schemeClr val="bg1"/>
                          </a:solidFill>
                        </a:rPr>
                        <a:t>objective</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b="1" dirty="0">
                          <a:solidFill>
                            <a:schemeClr val="bg1"/>
                          </a:solidFill>
                        </a:rPr>
                        <a:t>Random Forest </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rPr>
                        <a:t>Decision Tree</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dirty="0">
                          <a:solidFill>
                            <a:schemeClr val="bg1"/>
                          </a:solidFill>
                        </a:rPr>
                        <a:t>XGBoost</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5406740"/>
                  </a:ext>
                </a:extLst>
              </a:tr>
              <a:tr h="561246">
                <a:tc>
                  <a:txBody>
                    <a:bodyPr/>
                    <a:lstStyle/>
                    <a:p>
                      <a:r>
                        <a:rPr lang="en-US" b="1" dirty="0"/>
                        <a:t>Performance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Performs Good in this project. </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Performs Good in this project.</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Performs Good in this project.</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2668859"/>
                  </a:ext>
                </a:extLst>
              </a:tr>
              <a:tr h="514774">
                <a:tc>
                  <a:txBody>
                    <a:bodyPr/>
                    <a:lstStyle/>
                    <a:p>
                      <a:r>
                        <a:rPr lang="en-US" b="1" dirty="0"/>
                        <a:t>Overfitting</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Little overfitted</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normal</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No overfitted</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77287"/>
                  </a:ext>
                </a:extLst>
              </a:tr>
              <a:tr h="535093">
                <a:tc>
                  <a:txBody>
                    <a:bodyPr/>
                    <a:lstStyle/>
                    <a:p>
                      <a:r>
                        <a:rPr lang="en-US" b="1" dirty="0"/>
                        <a:t>Underfitting</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No underfitting</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No underfitting</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No underfitting</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8728217"/>
                  </a:ext>
                </a:extLst>
              </a:tr>
              <a:tr h="472538">
                <a:tc>
                  <a:txBody>
                    <a:bodyPr/>
                    <a:lstStyle/>
                    <a:p>
                      <a:r>
                        <a:rPr lang="en-US" b="1" dirty="0"/>
                        <a:t>Training Time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the Training timing is less in Random forest Algorithm.</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Xgboost the Decision Tree is less Training Time but compared with Random Forest model the training time is higher in Decision Tree model.</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Training time is more in XGBoost.</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21898645"/>
                  </a:ext>
                </a:extLst>
              </a:tr>
              <a:tr h="767617">
                <a:tc>
                  <a:txBody>
                    <a:bodyPr/>
                    <a:lstStyle/>
                    <a:p>
                      <a:r>
                        <a:rPr lang="en-US" b="1" dirty="0"/>
                        <a:t>Hyperparameter Tunning</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The hyperparameter tunning works to find the best parameters for the model.</a:t>
                      </a:r>
                    </a:p>
                    <a:p>
                      <a:r>
                        <a:rPr lang="en-US" sz="1100" dirty="0"/>
                        <a:t>Hyperparameter tunning time is less in Random Forest model compared with other two models.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Hyperparameter Tunning time in Decision Tree is greater than Random forest and lesser than Xgboost.</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the XGBoost is more take time for hyperparameter tunning runtime.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82105144"/>
                  </a:ext>
                </a:extLst>
              </a:tr>
              <a:tr h="457618">
                <a:tc>
                  <a:txBody>
                    <a:bodyPr/>
                    <a:lstStyle/>
                    <a:p>
                      <a:r>
                        <a:rPr lang="en-US" b="1" dirty="0"/>
                        <a:t>After Parameter Tunning Training Time</a:t>
                      </a:r>
                      <a:endParaRPr lang="en-IN" b="1" dirty="0">
                        <a:latin typeface="Times New Roman" panose="02020603050405020304" pitchFamily="18" charset="0"/>
                        <a:cs typeface="Times New Roman" panose="02020603050405020304" pitchFamily="18" charset="0"/>
                      </a:endParaRPr>
                    </a:p>
                  </a:txBody>
                  <a:tcPr/>
                </a:tc>
                <a:tc>
                  <a:txBody>
                    <a:bodyPr/>
                    <a:lstStyle/>
                    <a:p>
                      <a:r>
                        <a:rPr lang="en-US" sz="1100" dirty="0"/>
                        <a:t>It is less compared with other two models.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Its greater than Random forest and less than XGBoost.</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Xgboost is take extra time.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1927812"/>
                  </a:ext>
                </a:extLst>
              </a:tr>
              <a:tr h="191904">
                <a:tc>
                  <a:txBody>
                    <a:bodyPr/>
                    <a:lstStyle/>
                    <a:p>
                      <a:endParaRPr lang="en-IN" dirty="0"/>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tc>
                  <a:txBody>
                    <a:bodyPr/>
                    <a:lstStyle/>
                    <a:p>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3321710"/>
                  </a:ext>
                </a:extLst>
              </a:tr>
            </a:tbl>
          </a:graphicData>
        </a:graphic>
      </p:graphicFrame>
    </p:spTree>
    <p:extLst>
      <p:ext uri="{BB962C8B-B14F-4D97-AF65-F5344CB8AC3E}">
        <p14:creationId xmlns:p14="http://schemas.microsoft.com/office/powerpoint/2010/main" val="408326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335A15-F44D-47D5-FB9D-F443F131AE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aphicFrame>
        <p:nvGraphicFramePr>
          <p:cNvPr id="3" name="Table 2">
            <a:extLst>
              <a:ext uri="{FF2B5EF4-FFF2-40B4-BE49-F238E27FC236}">
                <a16:creationId xmlns:a16="http://schemas.microsoft.com/office/drawing/2014/main" id="{2E68BFB9-72BE-58AA-C730-1C1BB1669AFE}"/>
              </a:ext>
            </a:extLst>
          </p:cNvPr>
          <p:cNvGraphicFramePr>
            <a:graphicFrameLocks noGrp="1"/>
          </p:cNvGraphicFramePr>
          <p:nvPr>
            <p:extLst>
              <p:ext uri="{D42A27DB-BD31-4B8C-83A1-F6EECF244321}">
                <p14:modId xmlns:p14="http://schemas.microsoft.com/office/powerpoint/2010/main" val="2081963853"/>
              </p:ext>
            </p:extLst>
          </p:nvPr>
        </p:nvGraphicFramePr>
        <p:xfrm>
          <a:off x="93688" y="662377"/>
          <a:ext cx="8956624" cy="4109843"/>
        </p:xfrm>
        <a:graphic>
          <a:graphicData uri="http://schemas.openxmlformats.org/drawingml/2006/table">
            <a:tbl>
              <a:tblPr firstRow="1" bandRow="1">
                <a:tableStyleId>{7E9639D4-E3E2-4D34-9284-5A2195B3D0D7}</a:tableStyleId>
              </a:tblPr>
              <a:tblGrid>
                <a:gridCol w="2222293">
                  <a:extLst>
                    <a:ext uri="{9D8B030D-6E8A-4147-A177-3AD203B41FA5}">
                      <a16:colId xmlns:a16="http://schemas.microsoft.com/office/drawing/2014/main" val="1564030056"/>
                    </a:ext>
                  </a:extLst>
                </a:gridCol>
                <a:gridCol w="2244777">
                  <a:extLst>
                    <a:ext uri="{9D8B030D-6E8A-4147-A177-3AD203B41FA5}">
                      <a16:colId xmlns:a16="http://schemas.microsoft.com/office/drawing/2014/main" val="634645135"/>
                    </a:ext>
                  </a:extLst>
                </a:gridCol>
                <a:gridCol w="2244777">
                  <a:extLst>
                    <a:ext uri="{9D8B030D-6E8A-4147-A177-3AD203B41FA5}">
                      <a16:colId xmlns:a16="http://schemas.microsoft.com/office/drawing/2014/main" val="3398761133"/>
                    </a:ext>
                  </a:extLst>
                </a:gridCol>
                <a:gridCol w="2244777">
                  <a:extLst>
                    <a:ext uri="{9D8B030D-6E8A-4147-A177-3AD203B41FA5}">
                      <a16:colId xmlns:a16="http://schemas.microsoft.com/office/drawing/2014/main" val="4122611565"/>
                    </a:ext>
                  </a:extLst>
                </a:gridCol>
              </a:tblGrid>
              <a:tr h="580523">
                <a:tc>
                  <a:txBody>
                    <a:bodyPr/>
                    <a:lstStyle/>
                    <a:p>
                      <a:r>
                        <a:rPr lang="en-US" b="1" dirty="0">
                          <a:solidFill>
                            <a:schemeClr val="bg1"/>
                          </a:solidFill>
                        </a:rPr>
                        <a:t>Objective</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bg1"/>
                          </a:solidFill>
                        </a:rPr>
                        <a:t>Random Forest</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bg1"/>
                          </a:solidFill>
                        </a:rPr>
                        <a:t>Decision Tree</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bg1"/>
                          </a:solidFill>
                        </a:rPr>
                        <a:t>XGBoost</a:t>
                      </a:r>
                      <a:endParaRPr lang="en-IN"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3697657"/>
                  </a:ext>
                </a:extLst>
              </a:tr>
              <a:tr h="1176440">
                <a:tc>
                  <a:txBody>
                    <a:bodyPr/>
                    <a:lstStyle/>
                    <a:p>
                      <a:r>
                        <a:rPr lang="en-US" sz="1400" b="1" dirty="0"/>
                        <a:t>Training Score </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the training score is higher.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Random forest the decision tree lesser and compared with Xgboost the training score is higher.</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Compared with other two models the XGBoost is lesser.</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2061802"/>
                  </a:ext>
                </a:extLst>
              </a:tr>
              <a:tr h="1176440">
                <a:tc>
                  <a:txBody>
                    <a:bodyPr/>
                    <a:lstStyle/>
                    <a:p>
                      <a:r>
                        <a:rPr lang="en-US" sz="1400" b="1" dirty="0"/>
                        <a:t>Testing Score</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US" sz="1100" dirty="0"/>
                        <a:t>same</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same</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same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4020605"/>
                  </a:ext>
                </a:extLst>
              </a:tr>
              <a:tr h="1176440">
                <a:tc>
                  <a:txBody>
                    <a:bodyPr/>
                    <a:lstStyle/>
                    <a:p>
                      <a:r>
                        <a:rPr lang="en-US" sz="1400" b="1" dirty="0"/>
                        <a:t>F1 score</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US" sz="1100" dirty="0"/>
                        <a:t>Its greater compared with two models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It is very lesser than two models</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1% lesser </a:t>
                      </a:r>
                      <a:r>
                        <a:rPr lang="en-US" sz="1100" dirty="0" err="1"/>
                        <a:t>thsn</a:t>
                      </a:r>
                      <a:r>
                        <a:rPr lang="en-US" sz="1100" dirty="0"/>
                        <a:t> Random forest. And greater than decision tree model.</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2865934"/>
                  </a:ext>
                </a:extLst>
              </a:tr>
            </a:tbl>
          </a:graphicData>
        </a:graphic>
      </p:graphicFrame>
      <p:sp>
        <p:nvSpPr>
          <p:cNvPr id="11" name="TextBox 10">
            <a:extLst>
              <a:ext uri="{FF2B5EF4-FFF2-40B4-BE49-F238E27FC236}">
                <a16:creationId xmlns:a16="http://schemas.microsoft.com/office/drawing/2014/main" id="{57D5901D-E4D1-3BA3-C697-EA24DFF4A6A7}"/>
              </a:ext>
            </a:extLst>
          </p:cNvPr>
          <p:cNvSpPr txBox="1"/>
          <p:nvPr/>
        </p:nvSpPr>
        <p:spPr>
          <a:xfrm>
            <a:off x="93688" y="130127"/>
            <a:ext cx="4572000" cy="307777"/>
          </a:xfrm>
          <a:prstGeom prst="rect">
            <a:avLst/>
          </a:prstGeom>
          <a:noFill/>
        </p:spPr>
        <p:txBody>
          <a:bodyPr wrap="square">
            <a:spAutoFit/>
          </a:bodyPr>
          <a:lstStyle/>
          <a:p>
            <a:r>
              <a:rPr lang="en-IN" sz="1400" b="1" dirty="0">
                <a:solidFill>
                  <a:srgbClr val="000000"/>
                </a:solidFill>
                <a:effectLst/>
                <a:latin typeface="Times New Roman" panose="02020603050405020304" pitchFamily="18" charset="0"/>
                <a:ea typeface="Times New Roman" panose="02020603050405020304" pitchFamily="18" charset="0"/>
              </a:rPr>
              <a:t>COMPARISON OF ALGORITHMS:</a:t>
            </a:r>
            <a:endParaRPr lang="en-IN" sz="1400" b="1" dirty="0"/>
          </a:p>
        </p:txBody>
      </p:sp>
    </p:spTree>
    <p:extLst>
      <p:ext uri="{BB962C8B-B14F-4D97-AF65-F5344CB8AC3E}">
        <p14:creationId xmlns:p14="http://schemas.microsoft.com/office/powerpoint/2010/main" val="157247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98A658-00ED-F0C4-6B65-815780022C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aphicFrame>
        <p:nvGraphicFramePr>
          <p:cNvPr id="3" name="Table 2">
            <a:extLst>
              <a:ext uri="{FF2B5EF4-FFF2-40B4-BE49-F238E27FC236}">
                <a16:creationId xmlns:a16="http://schemas.microsoft.com/office/drawing/2014/main" id="{73FF7959-4A0E-4051-A8F7-37346BF0AC4E}"/>
              </a:ext>
            </a:extLst>
          </p:cNvPr>
          <p:cNvGraphicFramePr>
            <a:graphicFrameLocks noGrp="1"/>
          </p:cNvGraphicFramePr>
          <p:nvPr>
            <p:extLst>
              <p:ext uri="{D42A27DB-BD31-4B8C-83A1-F6EECF244321}">
                <p14:modId xmlns:p14="http://schemas.microsoft.com/office/powerpoint/2010/main" val="1361899289"/>
              </p:ext>
            </p:extLst>
          </p:nvPr>
        </p:nvGraphicFramePr>
        <p:xfrm>
          <a:off x="119919" y="1116768"/>
          <a:ext cx="8904160" cy="2327884"/>
        </p:xfrm>
        <a:graphic>
          <a:graphicData uri="http://schemas.openxmlformats.org/drawingml/2006/table">
            <a:tbl>
              <a:tblPr bandRow="1">
                <a:tableStyleId>{7E9639D4-E3E2-4D34-9284-5A2195B3D0D7}</a:tableStyleId>
              </a:tblPr>
              <a:tblGrid>
                <a:gridCol w="2226040">
                  <a:extLst>
                    <a:ext uri="{9D8B030D-6E8A-4147-A177-3AD203B41FA5}">
                      <a16:colId xmlns:a16="http://schemas.microsoft.com/office/drawing/2014/main" val="1110249941"/>
                    </a:ext>
                  </a:extLst>
                </a:gridCol>
                <a:gridCol w="2226040">
                  <a:extLst>
                    <a:ext uri="{9D8B030D-6E8A-4147-A177-3AD203B41FA5}">
                      <a16:colId xmlns:a16="http://schemas.microsoft.com/office/drawing/2014/main" val="2504831559"/>
                    </a:ext>
                  </a:extLst>
                </a:gridCol>
                <a:gridCol w="2226040">
                  <a:extLst>
                    <a:ext uri="{9D8B030D-6E8A-4147-A177-3AD203B41FA5}">
                      <a16:colId xmlns:a16="http://schemas.microsoft.com/office/drawing/2014/main" val="102224274"/>
                    </a:ext>
                  </a:extLst>
                </a:gridCol>
                <a:gridCol w="2226040">
                  <a:extLst>
                    <a:ext uri="{9D8B030D-6E8A-4147-A177-3AD203B41FA5}">
                      <a16:colId xmlns:a16="http://schemas.microsoft.com/office/drawing/2014/main" val="4026181578"/>
                    </a:ext>
                  </a:extLst>
                </a:gridCol>
              </a:tblGrid>
              <a:tr h="872956">
                <a:tc>
                  <a:txBody>
                    <a:bodyPr/>
                    <a:lstStyle/>
                    <a:p>
                      <a:r>
                        <a:rPr lang="en-US" sz="1400" b="1" dirty="0"/>
                        <a:t>Cross validation Score</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US" sz="1100" dirty="0"/>
                        <a:t>Its cross validation score lesser than 0.05.</a:t>
                      </a:r>
                    </a:p>
                    <a:p>
                      <a:r>
                        <a:rPr lang="en-US" sz="1100" dirty="0"/>
                        <a:t>So its good model</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Its cross validation score lesser than 0.05.</a:t>
                      </a:r>
                    </a:p>
                    <a:p>
                      <a:r>
                        <a:rPr lang="en-US" sz="1100" dirty="0"/>
                        <a:t>So its good model</a:t>
                      </a:r>
                      <a:endParaRPr lang="en-IN" sz="1100" dirty="0"/>
                    </a:p>
                    <a:p>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Its cross validation score lesser than 0.05.</a:t>
                      </a:r>
                    </a:p>
                    <a:p>
                      <a:r>
                        <a:rPr lang="en-US" sz="1100" dirty="0"/>
                        <a:t>So its good model</a:t>
                      </a:r>
                      <a:endParaRPr lang="en-IN" sz="1100" dirty="0"/>
                    </a:p>
                    <a:p>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6470730"/>
                  </a:ext>
                </a:extLst>
              </a:tr>
              <a:tr h="1454928">
                <a:tc>
                  <a:txBody>
                    <a:bodyPr/>
                    <a:lstStyle/>
                    <a:p>
                      <a:r>
                        <a:rPr lang="en-US" sz="1400" b="1" dirty="0"/>
                        <a:t>Conclusion</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US" sz="1100" dirty="0"/>
                        <a:t>It is a good model accuracy and f1 score also high but it little overfitted. Training score is higher compared with other two models.</a:t>
                      </a:r>
                      <a:endParaRPr lang="en-IN" sz="1100" dirty="0">
                        <a:latin typeface="Times New Roman" panose="02020603050405020304" pitchFamily="18" charset="0"/>
                        <a:cs typeface="Times New Roman" panose="02020603050405020304" pitchFamily="18" charset="0"/>
                      </a:endParaRPr>
                    </a:p>
                  </a:txBody>
                  <a:tcPr>
                    <a:lnB w="12700" cap="flat" cmpd="sng" algn="ctr">
                      <a:noFill/>
                      <a:prstDash val="solid"/>
                      <a:round/>
                      <a:headEnd type="none" w="med" len="med"/>
                      <a:tailEnd type="none" w="med" len="med"/>
                    </a:lnB>
                  </a:tcPr>
                </a:tc>
                <a:tc>
                  <a:txBody>
                    <a:bodyPr/>
                    <a:lstStyle/>
                    <a:p>
                      <a:r>
                        <a:rPr lang="en-US" sz="1100" dirty="0"/>
                        <a:t>It is a good model compared with other two models same accuracy, training score is less than  Random forest and greater than xgboost. but F1 score is very low compared with other two model.</a:t>
                      </a:r>
                      <a:endParaRPr lang="en-IN" sz="1100" dirty="0">
                        <a:latin typeface="Times New Roman" panose="02020603050405020304" pitchFamily="18" charset="0"/>
                        <a:cs typeface="Times New Roman" panose="02020603050405020304" pitchFamily="18" charset="0"/>
                      </a:endParaRPr>
                    </a:p>
                  </a:txBody>
                  <a:tcPr/>
                </a:tc>
                <a:tc>
                  <a:txBody>
                    <a:bodyPr/>
                    <a:lstStyle/>
                    <a:p>
                      <a:r>
                        <a:rPr lang="en-US" sz="1100" dirty="0"/>
                        <a:t>It is a good model same accuracy, training score also good F1 score is greater than decision tree and 2% less than Random Forest model.</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3721761"/>
                  </a:ext>
                </a:extLst>
              </a:tr>
            </a:tbl>
          </a:graphicData>
        </a:graphic>
      </p:graphicFrame>
      <p:graphicFrame>
        <p:nvGraphicFramePr>
          <p:cNvPr id="4" name="Table 3">
            <a:extLst>
              <a:ext uri="{FF2B5EF4-FFF2-40B4-BE49-F238E27FC236}">
                <a16:creationId xmlns:a16="http://schemas.microsoft.com/office/drawing/2014/main" id="{F1D15066-DADB-B3B3-5010-385D9259C8C0}"/>
              </a:ext>
            </a:extLst>
          </p:cNvPr>
          <p:cNvGraphicFramePr>
            <a:graphicFrameLocks noGrp="1"/>
          </p:cNvGraphicFramePr>
          <p:nvPr>
            <p:extLst>
              <p:ext uri="{D42A27DB-BD31-4B8C-83A1-F6EECF244321}">
                <p14:modId xmlns:p14="http://schemas.microsoft.com/office/powerpoint/2010/main" val="141622046"/>
              </p:ext>
            </p:extLst>
          </p:nvPr>
        </p:nvGraphicFramePr>
        <p:xfrm>
          <a:off x="119919" y="745928"/>
          <a:ext cx="8904160" cy="370840"/>
        </p:xfrm>
        <a:graphic>
          <a:graphicData uri="http://schemas.openxmlformats.org/drawingml/2006/table">
            <a:tbl>
              <a:tblPr firstRow="1" bandRow="1">
                <a:tableStyleId>{7E9639D4-E3E2-4D34-9284-5A2195B3D0D7}</a:tableStyleId>
              </a:tblPr>
              <a:tblGrid>
                <a:gridCol w="2089732">
                  <a:extLst>
                    <a:ext uri="{9D8B030D-6E8A-4147-A177-3AD203B41FA5}">
                      <a16:colId xmlns:a16="http://schemas.microsoft.com/office/drawing/2014/main" val="3823536578"/>
                    </a:ext>
                  </a:extLst>
                </a:gridCol>
                <a:gridCol w="2271476">
                  <a:extLst>
                    <a:ext uri="{9D8B030D-6E8A-4147-A177-3AD203B41FA5}">
                      <a16:colId xmlns:a16="http://schemas.microsoft.com/office/drawing/2014/main" val="3400202012"/>
                    </a:ext>
                  </a:extLst>
                </a:gridCol>
                <a:gridCol w="2271476">
                  <a:extLst>
                    <a:ext uri="{9D8B030D-6E8A-4147-A177-3AD203B41FA5}">
                      <a16:colId xmlns:a16="http://schemas.microsoft.com/office/drawing/2014/main" val="980618665"/>
                    </a:ext>
                  </a:extLst>
                </a:gridCol>
                <a:gridCol w="2271476">
                  <a:extLst>
                    <a:ext uri="{9D8B030D-6E8A-4147-A177-3AD203B41FA5}">
                      <a16:colId xmlns:a16="http://schemas.microsoft.com/office/drawing/2014/main" val="985172747"/>
                    </a:ext>
                  </a:extLst>
                </a:gridCol>
              </a:tblGrid>
              <a:tr h="370840">
                <a:tc>
                  <a:txBody>
                    <a:bodyPr/>
                    <a:lstStyle/>
                    <a:p>
                      <a:r>
                        <a:rPr lang="en-IN" dirty="0">
                          <a:solidFill>
                            <a:schemeClr val="bg1"/>
                          </a:solidFill>
                        </a:rPr>
                        <a:t>Objective</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rPr>
                        <a:t>Random Forest Classifier</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rPr>
                        <a:t>Decision Tree Classifier</a:t>
                      </a:r>
                      <a:endParaRPr lang="en-IN"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bg1"/>
                          </a:solidFill>
                        </a:rPr>
                        <a:t>XGBoost Classifier</a:t>
                      </a:r>
                      <a:endParaRPr lang="en-IN"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316637"/>
                  </a:ext>
                </a:extLst>
              </a:tr>
            </a:tbl>
          </a:graphicData>
        </a:graphic>
      </p:graphicFrame>
      <p:graphicFrame>
        <p:nvGraphicFramePr>
          <p:cNvPr id="5" name="Table 4">
            <a:extLst>
              <a:ext uri="{FF2B5EF4-FFF2-40B4-BE49-F238E27FC236}">
                <a16:creationId xmlns:a16="http://schemas.microsoft.com/office/drawing/2014/main" id="{652B07AC-2885-3AF1-295A-D245A973B7DC}"/>
              </a:ext>
            </a:extLst>
          </p:cNvPr>
          <p:cNvGraphicFramePr>
            <a:graphicFrameLocks noGrp="1"/>
          </p:cNvGraphicFramePr>
          <p:nvPr>
            <p:extLst>
              <p:ext uri="{D42A27DB-BD31-4B8C-83A1-F6EECF244321}">
                <p14:modId xmlns:p14="http://schemas.microsoft.com/office/powerpoint/2010/main" val="1167368345"/>
              </p:ext>
            </p:extLst>
          </p:nvPr>
        </p:nvGraphicFramePr>
        <p:xfrm>
          <a:off x="119919" y="3444652"/>
          <a:ext cx="8904160" cy="1097280"/>
        </p:xfrm>
        <a:graphic>
          <a:graphicData uri="http://schemas.openxmlformats.org/drawingml/2006/table">
            <a:tbl>
              <a:tblPr firstRow="1" bandRow="1">
                <a:tableStyleId>{9D7B26C5-4107-4FEC-AEDC-1716B250A1EF}</a:tableStyleId>
              </a:tblPr>
              <a:tblGrid>
                <a:gridCol w="2226040">
                  <a:extLst>
                    <a:ext uri="{9D8B030D-6E8A-4147-A177-3AD203B41FA5}">
                      <a16:colId xmlns:a16="http://schemas.microsoft.com/office/drawing/2014/main" val="4011216305"/>
                    </a:ext>
                  </a:extLst>
                </a:gridCol>
                <a:gridCol w="2226040">
                  <a:extLst>
                    <a:ext uri="{9D8B030D-6E8A-4147-A177-3AD203B41FA5}">
                      <a16:colId xmlns:a16="http://schemas.microsoft.com/office/drawing/2014/main" val="3488731432"/>
                    </a:ext>
                  </a:extLst>
                </a:gridCol>
                <a:gridCol w="2226040">
                  <a:extLst>
                    <a:ext uri="{9D8B030D-6E8A-4147-A177-3AD203B41FA5}">
                      <a16:colId xmlns:a16="http://schemas.microsoft.com/office/drawing/2014/main" val="2027335761"/>
                    </a:ext>
                  </a:extLst>
                </a:gridCol>
                <a:gridCol w="2226040">
                  <a:extLst>
                    <a:ext uri="{9D8B030D-6E8A-4147-A177-3AD203B41FA5}">
                      <a16:colId xmlns:a16="http://schemas.microsoft.com/office/drawing/2014/main" val="3759847295"/>
                    </a:ext>
                  </a:extLst>
                </a:gridCol>
              </a:tblGrid>
              <a:tr h="357500">
                <a:tc>
                  <a:txBody>
                    <a:bodyPr/>
                    <a:lstStyle/>
                    <a:p>
                      <a:r>
                        <a:rPr lang="en-IN" sz="1400" dirty="0">
                          <a:solidFill>
                            <a:schemeClr val="tx1"/>
                          </a:solidFill>
                        </a:rPr>
                        <a:t>Overall performance</a:t>
                      </a:r>
                      <a:endParaRPr lang="en-IN"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IN" sz="1100" b="0" dirty="0">
                          <a:solidFill>
                            <a:schemeClr val="tx1"/>
                          </a:solidFill>
                        </a:rPr>
                        <a:t>It is good model, but little overfitted.</a:t>
                      </a:r>
                    </a:p>
                    <a:p>
                      <a:r>
                        <a:rPr lang="en-IN" sz="1100" b="0" dirty="0">
                          <a:solidFill>
                            <a:schemeClr val="tx1"/>
                          </a:solidFill>
                        </a:rPr>
                        <a:t>Performance = Average</a:t>
                      </a:r>
                      <a:endParaRPr lang="en-IN" sz="1100" b="0" dirty="0">
                        <a:solidFill>
                          <a:schemeClr val="tx1"/>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r>
                        <a:rPr lang="en-IN" sz="1100" b="0" dirty="0">
                          <a:solidFill>
                            <a:schemeClr val="tx1"/>
                          </a:solidFill>
                        </a:rPr>
                        <a:t>It is good model but f1 score is low</a:t>
                      </a:r>
                    </a:p>
                    <a:p>
                      <a:r>
                        <a:rPr lang="en-IN" sz="1100" b="0" dirty="0">
                          <a:solidFill>
                            <a:schemeClr val="tx1"/>
                          </a:solidFill>
                        </a:rPr>
                        <a:t>Performance = Average</a:t>
                      </a:r>
                      <a:endParaRPr lang="en-IN" sz="11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sz="1100" b="0" dirty="0">
                          <a:solidFill>
                            <a:schemeClr val="tx1"/>
                          </a:solidFill>
                        </a:rPr>
                        <a:t>It is good model well train, test and f1 score also.</a:t>
                      </a:r>
                    </a:p>
                    <a:p>
                      <a:r>
                        <a:rPr lang="en-IN" sz="1100" b="0" dirty="0">
                          <a:solidFill>
                            <a:schemeClr val="tx1"/>
                          </a:solidFill>
                        </a:rPr>
                        <a:t>This model is better than other two models.</a:t>
                      </a:r>
                    </a:p>
                    <a:p>
                      <a:r>
                        <a:rPr lang="en-IN" sz="1100" b="0" dirty="0">
                          <a:solidFill>
                            <a:schemeClr val="tx1"/>
                          </a:solidFill>
                        </a:rPr>
                        <a:t>Performance = Good</a:t>
                      </a:r>
                    </a:p>
                    <a:p>
                      <a:endParaRPr lang="en-IN" sz="1100" b="0" dirty="0">
                        <a:solidFill>
                          <a:schemeClr val="tx1"/>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7145888"/>
                  </a:ext>
                </a:extLst>
              </a:tr>
            </a:tbl>
          </a:graphicData>
        </a:graphic>
      </p:graphicFrame>
      <p:sp>
        <p:nvSpPr>
          <p:cNvPr id="7" name="TextBox 6">
            <a:extLst>
              <a:ext uri="{FF2B5EF4-FFF2-40B4-BE49-F238E27FC236}">
                <a16:creationId xmlns:a16="http://schemas.microsoft.com/office/drawing/2014/main" id="{FA854242-23DB-FE30-21FD-B56803202D64}"/>
              </a:ext>
            </a:extLst>
          </p:cNvPr>
          <p:cNvSpPr txBox="1"/>
          <p:nvPr/>
        </p:nvSpPr>
        <p:spPr>
          <a:xfrm>
            <a:off x="119919" y="191176"/>
            <a:ext cx="4572000" cy="307777"/>
          </a:xfrm>
          <a:prstGeom prst="rect">
            <a:avLst/>
          </a:prstGeom>
          <a:noFill/>
        </p:spPr>
        <p:txBody>
          <a:bodyPr wrap="square">
            <a:spAutoFit/>
          </a:bodyPr>
          <a:lstStyle/>
          <a:p>
            <a:r>
              <a:rPr lang="en-IN" sz="1400" b="1" dirty="0">
                <a:solidFill>
                  <a:srgbClr val="000000"/>
                </a:solidFill>
                <a:effectLst/>
                <a:latin typeface="Times New Roman" panose="02020603050405020304" pitchFamily="18" charset="0"/>
                <a:ea typeface="Times New Roman" panose="02020603050405020304" pitchFamily="18" charset="0"/>
              </a:rPr>
              <a:t>COMPARISON OF ALGORITHMS:</a:t>
            </a:r>
            <a:endParaRPr lang="en-IN" sz="1400" b="1" dirty="0"/>
          </a:p>
        </p:txBody>
      </p:sp>
    </p:spTree>
    <p:extLst>
      <p:ext uri="{BB962C8B-B14F-4D97-AF65-F5344CB8AC3E}">
        <p14:creationId xmlns:p14="http://schemas.microsoft.com/office/powerpoint/2010/main" val="2273536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85100-2500-26CF-C4B1-C3D6621FD8E3}"/>
              </a:ext>
            </a:extLst>
          </p:cNvPr>
          <p:cNvSpPr>
            <a:spLocks noGrp="1"/>
          </p:cNvSpPr>
          <p:nvPr>
            <p:ph type="title"/>
          </p:nvPr>
        </p:nvSpPr>
        <p:spPr/>
        <p:txBody>
          <a:bodyPr>
            <a:normAutofit fontScale="90000"/>
          </a:bodyPr>
          <a:lstStyle/>
          <a:p>
            <a:pPr algn="ctr"/>
            <a:r>
              <a:rPr lang="en-US" sz="1600" b="1" dirty="0">
                <a:effectLst/>
                <a:latin typeface="Times New Roman" panose="02020603050405020304" pitchFamily="18" charset="0"/>
                <a:ea typeface="Times New Roman" panose="02020603050405020304" pitchFamily="18" charset="0"/>
              </a:rPr>
              <a:t>SYSTEM DESCRIPTION</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3588F347-263B-143A-B95C-CD2FA2AD4F92}"/>
              </a:ext>
            </a:extLst>
          </p:cNvPr>
          <p:cNvSpPr>
            <a:spLocks noGrp="1"/>
          </p:cNvSpPr>
          <p:nvPr>
            <p:ph type="body" idx="1"/>
          </p:nvPr>
        </p:nvSpPr>
        <p:spPr/>
        <p:txBody>
          <a:bodyPr>
            <a:normAutofit/>
          </a:bodyPr>
          <a:lstStyle/>
          <a:p>
            <a:pPr>
              <a:buFont typeface="Arial" panose="020B0604020202020204" pitchFamily="34" charset="0"/>
              <a:buChar char="•"/>
            </a:pPr>
            <a:r>
              <a:rPr lang="en-US" sz="1400" b="1" kern="0" dirty="0">
                <a:effectLst/>
                <a:latin typeface="Times New Roman" panose="02020603050405020304" pitchFamily="18" charset="0"/>
                <a:ea typeface="Times New Roman" panose="02020603050405020304" pitchFamily="18" charset="0"/>
              </a:rPr>
              <a:t>Hardware Requirements:</a:t>
            </a:r>
          </a:p>
          <a:p>
            <a:pPr marL="114300" indent="0" algn="just">
              <a:lnSpc>
                <a:spcPct val="150000"/>
              </a:lnSpc>
              <a:buNone/>
            </a:pPr>
            <a:r>
              <a:rPr lang="en-US" b="1"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Operating System     : Windows 10 </a:t>
            </a:r>
            <a:endParaRPr lang="en-IN" sz="1200" dirty="0">
              <a:effectLst/>
              <a:latin typeface="Times New Roman" panose="02020603050405020304" pitchFamily="18" charset="0"/>
              <a:ea typeface="Times New Roman" panose="02020603050405020304" pitchFamily="18" charset="0"/>
            </a:endParaRPr>
          </a:p>
          <a:p>
            <a:pPr indent="0" algn="just">
              <a:lnSpc>
                <a:spcPct val="150000"/>
              </a:lnSpc>
              <a:buNone/>
            </a:pPr>
            <a:r>
              <a:rPr lang="en-IN" sz="1200" dirty="0">
                <a:solidFill>
                  <a:srgbClr val="000000"/>
                </a:solidFill>
                <a:effectLst/>
                <a:latin typeface="Times New Roman" panose="02020603050405020304" pitchFamily="18" charset="0"/>
                <a:ea typeface="Calibri" panose="020F0502020204030204" pitchFamily="34" charset="0"/>
              </a:rPr>
              <a:t>RAM 	           : 12.00G</a:t>
            </a:r>
          </a:p>
          <a:p>
            <a:pPr indent="0" algn="just">
              <a:lnSpc>
                <a:spcPct val="150000"/>
              </a:lnSpc>
              <a:buNone/>
            </a:pPr>
            <a:r>
              <a:rPr lang="en-IN" sz="1200" dirty="0">
                <a:solidFill>
                  <a:srgbClr val="000000"/>
                </a:solidFill>
                <a:effectLst/>
                <a:latin typeface="Times New Roman" panose="02020603050405020304" pitchFamily="18" charset="0"/>
                <a:ea typeface="Calibri" panose="020F0502020204030204" pitchFamily="34" charset="0"/>
              </a:rPr>
              <a:t>System Type              : 64-bit OS </a:t>
            </a:r>
          </a:p>
          <a:p>
            <a:pPr indent="0" algn="just">
              <a:lnSpc>
                <a:spcPct val="150000"/>
              </a:lnSpc>
              <a:buNone/>
            </a:pPr>
            <a:r>
              <a:rPr lang="en-IN" sz="1200" dirty="0">
                <a:solidFill>
                  <a:srgbClr val="000000"/>
                </a:solidFill>
                <a:effectLst/>
                <a:latin typeface="Times New Roman" panose="02020603050405020304" pitchFamily="18" charset="0"/>
                <a:ea typeface="Calibri" panose="020F0502020204030204" pitchFamily="34" charset="0"/>
              </a:rPr>
              <a:t>Processor                   </a:t>
            </a:r>
            <a:r>
              <a:rPr lang="en-IN" sz="1200" b="1" dirty="0">
                <a:solidFill>
                  <a:srgbClr val="000000"/>
                </a:solidFill>
                <a:effectLst/>
                <a:latin typeface="Times New Roman" panose="02020603050405020304" pitchFamily="18" charset="0"/>
                <a:ea typeface="Calibri" panose="020F0502020204030204" pitchFamily="34" charset="0"/>
              </a:rPr>
              <a:t>: </a:t>
            </a:r>
            <a:r>
              <a:rPr lang="en-IN" sz="1200" dirty="0">
                <a:solidFill>
                  <a:srgbClr val="000000"/>
                </a:solidFill>
                <a:effectLst/>
                <a:latin typeface="Times New Roman" panose="02020603050405020304" pitchFamily="18" charset="0"/>
                <a:ea typeface="Calibri" panose="020F0502020204030204" pitchFamily="34" charset="0"/>
              </a:rPr>
              <a:t>Intel(R) core i3 </a:t>
            </a:r>
          </a:p>
          <a:p>
            <a:pPr>
              <a:buFont typeface="Arial" panose="020B0604020202020204" pitchFamily="34" charset="0"/>
              <a:buChar char="•"/>
            </a:pPr>
            <a:endParaRPr lang="en-IN" sz="1400" b="1" dirty="0">
              <a:solidFill>
                <a:srgbClr val="000000"/>
              </a:solidFill>
              <a:effectLst/>
              <a:latin typeface="Times New Roman" panose="02020603050405020304" pitchFamily="18" charset="0"/>
              <a:ea typeface="Calibri" panose="020F0502020204030204" pitchFamily="34" charset="0"/>
            </a:endParaRPr>
          </a:p>
          <a:p>
            <a:pPr>
              <a:buFont typeface="Arial" panose="020B0604020202020204" pitchFamily="34" charset="0"/>
              <a:buChar char="•"/>
            </a:pPr>
            <a:r>
              <a:rPr lang="en-IN" sz="1400" b="1" dirty="0">
                <a:solidFill>
                  <a:srgbClr val="000000"/>
                </a:solidFill>
                <a:effectLst/>
                <a:latin typeface="Times New Roman" panose="02020603050405020304" pitchFamily="18" charset="0"/>
                <a:ea typeface="Calibri" panose="020F0502020204030204" pitchFamily="34" charset="0"/>
              </a:rPr>
              <a:t>Software Requirements:</a:t>
            </a:r>
          </a:p>
          <a:p>
            <a:pPr>
              <a:buFont typeface="Arial" panose="020B0604020202020204" pitchFamily="34" charset="0"/>
              <a:buChar char="•"/>
            </a:pPr>
            <a:endParaRPr lang="en-IN" sz="1400" dirty="0">
              <a:solidFill>
                <a:srgbClr val="000000"/>
              </a:solidFill>
              <a:effectLst/>
              <a:latin typeface="Times New Roman" panose="02020603050405020304" pitchFamily="18" charset="0"/>
              <a:ea typeface="Calibri" panose="020F0502020204030204" pitchFamily="34" charset="0"/>
            </a:endParaRPr>
          </a:p>
          <a:p>
            <a:pPr indent="0" algn="just">
              <a:buNone/>
            </a:pPr>
            <a:r>
              <a:rPr lang="en-IN" sz="1200" dirty="0">
                <a:solidFill>
                  <a:srgbClr val="000000"/>
                </a:solidFill>
                <a:effectLst/>
                <a:latin typeface="Times New Roman" panose="02020603050405020304" pitchFamily="18" charset="0"/>
                <a:ea typeface="Calibri" panose="020F0502020204030204" pitchFamily="34" charset="0"/>
              </a:rPr>
              <a:t>Front-End 	: Python </a:t>
            </a:r>
          </a:p>
          <a:p>
            <a:pPr indent="0" algn="just">
              <a:buNone/>
            </a:pPr>
            <a:r>
              <a:rPr lang="en-IN" sz="1200" dirty="0">
                <a:solidFill>
                  <a:srgbClr val="000000"/>
                </a:solidFill>
                <a:effectLst/>
                <a:latin typeface="Times New Roman" panose="02020603050405020304" pitchFamily="18" charset="0"/>
                <a:ea typeface="Calibri" panose="020F0502020204030204" pitchFamily="34" charset="0"/>
              </a:rPr>
              <a:t> </a:t>
            </a:r>
          </a:p>
          <a:p>
            <a:pPr indent="0" algn="just">
              <a:buNone/>
            </a:pPr>
            <a:r>
              <a:rPr lang="en-IN" sz="1200" dirty="0">
                <a:solidFill>
                  <a:srgbClr val="000000"/>
                </a:solidFill>
                <a:effectLst/>
                <a:latin typeface="Times New Roman" panose="02020603050405020304" pitchFamily="18" charset="0"/>
                <a:ea typeface="Calibri" panose="020F0502020204030204" pitchFamily="34" charset="0"/>
              </a:rPr>
              <a:t>Scripts 	: Python3.9 Shell </a:t>
            </a:r>
          </a:p>
          <a:p>
            <a:pPr indent="0" algn="just">
              <a:buNone/>
            </a:pPr>
            <a:r>
              <a:rPr lang="en-IN" sz="1200" dirty="0">
                <a:solidFill>
                  <a:srgbClr val="000000"/>
                </a:solidFill>
                <a:effectLst/>
                <a:latin typeface="Times New Roman" panose="02020603050405020304" pitchFamily="18" charset="0"/>
                <a:ea typeface="Calibri" panose="020F0502020204030204" pitchFamily="34" charset="0"/>
              </a:rPr>
              <a:t> </a:t>
            </a:r>
          </a:p>
          <a:p>
            <a:pPr indent="0" algn="just">
              <a:lnSpc>
                <a:spcPct val="150000"/>
              </a:lnSpc>
              <a:buNone/>
            </a:pPr>
            <a:r>
              <a:rPr lang="en-US" sz="1200" dirty="0">
                <a:effectLst/>
                <a:latin typeface="Times New Roman" panose="02020603050405020304" pitchFamily="18" charset="0"/>
                <a:ea typeface="Times New Roman" panose="02020603050405020304" pitchFamily="18" charset="0"/>
              </a:rPr>
              <a:t>Tools 	</a:t>
            </a:r>
            <a:r>
              <a:rPr lang="en-US" sz="1200" b="1" dirty="0">
                <a:effectLst/>
                <a:latin typeface="Times New Roman" panose="02020603050405020304" pitchFamily="18" charset="0"/>
                <a:ea typeface="Times New Roman" panose="02020603050405020304" pitchFamily="18" charset="0"/>
              </a:rPr>
              <a:t>: </a:t>
            </a:r>
            <a:r>
              <a:rPr lang="en-US" sz="1200" dirty="0" err="1">
                <a:latin typeface="Times New Roman" panose="02020603050405020304" pitchFamily="18" charset="0"/>
                <a:ea typeface="Times New Roman" panose="02020603050405020304" pitchFamily="18" charset="0"/>
              </a:rPr>
              <a:t>Jupyter</a:t>
            </a:r>
            <a:r>
              <a:rPr lang="en-US" sz="1200" dirty="0">
                <a:latin typeface="Times New Roman" panose="02020603050405020304" pitchFamily="18" charset="0"/>
                <a:ea typeface="Times New Roman" panose="02020603050405020304" pitchFamily="18" charset="0"/>
              </a:rPr>
              <a:t> Notebook</a:t>
            </a:r>
            <a:endParaRPr lang="en-IN" sz="1200" dirty="0">
              <a:effectLst/>
              <a:latin typeface="Times New Roman" panose="02020603050405020304" pitchFamily="18" charset="0"/>
              <a:ea typeface="Times New Roman" panose="02020603050405020304" pitchFamily="18" charset="0"/>
            </a:endParaRPr>
          </a:p>
          <a:p>
            <a:pPr marL="114300" indent="0">
              <a:buNone/>
            </a:pPr>
            <a:endParaRPr lang="en-IN"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EE99EEE-CDFF-74A4-CB7A-753C1B19CB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259620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9D9A-411D-CAD3-7E18-BB8E213B4628}"/>
              </a:ext>
            </a:extLst>
          </p:cNvPr>
          <p:cNvSpPr>
            <a:spLocks noGrp="1"/>
          </p:cNvSpPr>
          <p:nvPr>
            <p:ph type="title"/>
          </p:nvPr>
        </p:nvSpPr>
        <p:spPr/>
        <p:txBody>
          <a:bodyPr>
            <a:normAutofit fontScale="90000"/>
          </a:bodyPr>
          <a:lstStyle/>
          <a:p>
            <a:r>
              <a:rPr lang="en-IN" dirty="0"/>
              <a:t>                                    </a:t>
            </a:r>
            <a:r>
              <a:rPr lang="en-IN" sz="1600" b="1" dirty="0">
                <a:latin typeface="Times New Roman" panose="02020603050405020304" pitchFamily="18" charset="0"/>
                <a:cs typeface="Times New Roman" panose="02020603050405020304" pitchFamily="18" charset="0"/>
              </a:rPr>
              <a:t>SREENSHOTS</a:t>
            </a:r>
          </a:p>
        </p:txBody>
      </p:sp>
      <p:sp>
        <p:nvSpPr>
          <p:cNvPr id="4" name="Slide Number Placeholder 3">
            <a:extLst>
              <a:ext uri="{FF2B5EF4-FFF2-40B4-BE49-F238E27FC236}">
                <a16:creationId xmlns:a16="http://schemas.microsoft.com/office/drawing/2014/main" id="{81C4FC96-8AA4-C551-D7A5-8575C0F05D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5" name="Picture 4">
            <a:extLst>
              <a:ext uri="{FF2B5EF4-FFF2-40B4-BE49-F238E27FC236}">
                <a16:creationId xmlns:a16="http://schemas.microsoft.com/office/drawing/2014/main" id="{F4AF193D-A33A-43BD-6692-5FED60581A7E}"/>
              </a:ext>
            </a:extLst>
          </p:cNvPr>
          <p:cNvPicPr>
            <a:picLocks noChangeAspect="1"/>
          </p:cNvPicPr>
          <p:nvPr/>
        </p:nvPicPr>
        <p:blipFill>
          <a:blip r:embed="rId2"/>
          <a:stretch>
            <a:fillRect/>
          </a:stretch>
        </p:blipFill>
        <p:spPr>
          <a:xfrm>
            <a:off x="1064419" y="1017725"/>
            <a:ext cx="6200773" cy="3840025"/>
          </a:xfrm>
          <a:prstGeom prst="rect">
            <a:avLst/>
          </a:prstGeom>
        </p:spPr>
      </p:pic>
    </p:spTree>
    <p:extLst>
      <p:ext uri="{BB962C8B-B14F-4D97-AF65-F5344CB8AC3E}">
        <p14:creationId xmlns:p14="http://schemas.microsoft.com/office/powerpoint/2010/main" val="278562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78C4-3247-7D02-5BE6-616465C31228}"/>
              </a:ext>
            </a:extLst>
          </p:cNvPr>
          <p:cNvSpPr>
            <a:spLocks noGrp="1"/>
          </p:cNvSpPr>
          <p:nvPr>
            <p:ph type="title"/>
          </p:nvPr>
        </p:nvSpPr>
        <p:spPr>
          <a:xfrm>
            <a:off x="67860" y="112077"/>
            <a:ext cx="6312620" cy="841800"/>
          </a:xfrm>
        </p:spPr>
        <p:txBody>
          <a:bodyPr>
            <a:normAutofit/>
          </a:bodyPr>
          <a:lstStyle/>
          <a:p>
            <a:pPr algn="l">
              <a:lnSpc>
                <a:spcPct val="100000"/>
              </a:lnSpc>
            </a:pPr>
            <a:r>
              <a:rPr lang="en-IN" sz="1400" b="1" dirty="0">
                <a:latin typeface="Times New Roman" panose="02020603050405020304" pitchFamily="18" charset="0"/>
                <a:cs typeface="Times New Roman" panose="02020603050405020304" pitchFamily="18" charset="0"/>
              </a:rPr>
              <a:t>THIS PROJECT CONCEPT IS</a:t>
            </a:r>
            <a:br>
              <a:rPr lang="en-IN" sz="1400" b="1" dirty="0">
                <a:latin typeface="Times New Roman" panose="02020603050405020304" pitchFamily="18" charset="0"/>
                <a:cs typeface="Times New Roman" panose="02020603050405020304" pitchFamily="18" charset="0"/>
              </a:rPr>
            </a:br>
            <a:r>
              <a:rPr lang="en-IN" sz="1400" b="1" dirty="0">
                <a:latin typeface="Times New Roman" panose="02020603050405020304" pitchFamily="18" charset="0"/>
                <a:cs typeface="Times New Roman" panose="02020603050405020304" pitchFamily="18" charset="0"/>
              </a:rPr>
              <a:t>SALES FFECTIVENESS BY SALES WORKERS</a:t>
            </a:r>
          </a:p>
        </p:txBody>
      </p:sp>
      <p:sp>
        <p:nvSpPr>
          <p:cNvPr id="3" name="Slide Number Placeholder 2">
            <a:extLst>
              <a:ext uri="{FF2B5EF4-FFF2-40B4-BE49-F238E27FC236}">
                <a16:creationId xmlns:a16="http://schemas.microsoft.com/office/drawing/2014/main" id="{621DD1AB-EA6C-C76E-D38C-7F42E951DA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Box 6">
            <a:extLst>
              <a:ext uri="{FF2B5EF4-FFF2-40B4-BE49-F238E27FC236}">
                <a16:creationId xmlns:a16="http://schemas.microsoft.com/office/drawing/2014/main" id="{1733A854-5224-E430-92B7-57D6009E767C}"/>
              </a:ext>
            </a:extLst>
          </p:cNvPr>
          <p:cNvSpPr txBox="1"/>
          <p:nvPr/>
        </p:nvSpPr>
        <p:spPr>
          <a:xfrm>
            <a:off x="300461" y="889920"/>
            <a:ext cx="8446347" cy="2962158"/>
          </a:xfrm>
          <a:prstGeom prst="rect">
            <a:avLst/>
          </a:prstGeom>
          <a:noFill/>
        </p:spPr>
        <p:txBody>
          <a:bodyPr wrap="square">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	Sales effectiveness for sales agents across different locations is paramount for companies aiming to expand their market presence and cater to diverse customer bases. It involves adapting sales approaches to resonate with local cultures and market dynamics while maintaining consistency in messaging and brand representation. Centralized support, including comprehensive training and access to resources, ensures alignment across locations while empowering agents to address logistical challenges and regulatory requirements specific to their territories. Leveraging technology, such as CRM systems and predictive analytics, enables sales agents to optimize their strategies, prioritize sales efforts, and capitalize on emerging opportunities. Ultimately, by equipping sales agents with the tools, knowledge, and support they need to succeed in their respective locations, companies can drive sustainable growth and enhance their competitive advantage in local and global markets.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0007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7" name="Picture 6">
            <a:extLst>
              <a:ext uri="{FF2B5EF4-FFF2-40B4-BE49-F238E27FC236}">
                <a16:creationId xmlns:a16="http://schemas.microsoft.com/office/drawing/2014/main" id="{4F6F5CB2-1752-917B-495C-D7F7BCF8C97D}"/>
              </a:ext>
            </a:extLst>
          </p:cNvPr>
          <p:cNvPicPr>
            <a:picLocks noChangeAspect="1"/>
          </p:cNvPicPr>
          <p:nvPr/>
        </p:nvPicPr>
        <p:blipFill>
          <a:blip r:embed="rId3"/>
          <a:stretch>
            <a:fillRect/>
          </a:stretch>
        </p:blipFill>
        <p:spPr>
          <a:xfrm>
            <a:off x="122842" y="0"/>
            <a:ext cx="8898316" cy="530066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6" name="Picture 5">
            <a:extLst>
              <a:ext uri="{FF2B5EF4-FFF2-40B4-BE49-F238E27FC236}">
                <a16:creationId xmlns:a16="http://schemas.microsoft.com/office/drawing/2014/main" id="{5C6EEC61-D66C-B20D-FA25-3A6A06386C77}"/>
              </a:ext>
            </a:extLst>
          </p:cNvPr>
          <p:cNvPicPr>
            <a:picLocks noChangeAspect="1"/>
          </p:cNvPicPr>
          <p:nvPr/>
        </p:nvPicPr>
        <p:blipFill>
          <a:blip r:embed="rId3"/>
          <a:stretch>
            <a:fillRect/>
          </a:stretch>
        </p:blipFill>
        <p:spPr>
          <a:xfrm>
            <a:off x="196452" y="0"/>
            <a:ext cx="8554641"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3" name="Picture 2">
            <a:extLst>
              <a:ext uri="{FF2B5EF4-FFF2-40B4-BE49-F238E27FC236}">
                <a16:creationId xmlns:a16="http://schemas.microsoft.com/office/drawing/2014/main" id="{9972B74E-83B8-33FE-4EB1-70BB5924BEAE}"/>
              </a:ext>
            </a:extLst>
          </p:cNvPr>
          <p:cNvPicPr>
            <a:picLocks noChangeAspect="1"/>
          </p:cNvPicPr>
          <p:nvPr/>
        </p:nvPicPr>
        <p:blipFill>
          <a:blip r:embed="rId3"/>
          <a:stretch>
            <a:fillRect/>
          </a:stretch>
        </p:blipFill>
        <p:spPr>
          <a:xfrm>
            <a:off x="357187" y="0"/>
            <a:ext cx="817245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3" name="Picture 2">
            <a:extLst>
              <a:ext uri="{FF2B5EF4-FFF2-40B4-BE49-F238E27FC236}">
                <a16:creationId xmlns:a16="http://schemas.microsoft.com/office/drawing/2014/main" id="{46E2313D-7738-02D2-F2BA-5B2BAF7F7E83}"/>
              </a:ext>
            </a:extLst>
          </p:cNvPr>
          <p:cNvPicPr>
            <a:picLocks noChangeAspect="1"/>
          </p:cNvPicPr>
          <p:nvPr/>
        </p:nvPicPr>
        <p:blipFill>
          <a:blip r:embed="rId3"/>
          <a:stretch>
            <a:fillRect/>
          </a:stretch>
        </p:blipFill>
        <p:spPr>
          <a:xfrm>
            <a:off x="478630" y="0"/>
            <a:ext cx="7800976"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3" name="Picture 2">
            <a:extLst>
              <a:ext uri="{FF2B5EF4-FFF2-40B4-BE49-F238E27FC236}">
                <a16:creationId xmlns:a16="http://schemas.microsoft.com/office/drawing/2014/main" id="{5269D500-E215-085E-DB08-7658ADC58B6A}"/>
              </a:ext>
            </a:extLst>
          </p:cNvPr>
          <p:cNvPicPr>
            <a:picLocks noChangeAspect="1"/>
          </p:cNvPicPr>
          <p:nvPr/>
        </p:nvPicPr>
        <p:blipFill>
          <a:blip r:embed="rId3"/>
          <a:stretch>
            <a:fillRect/>
          </a:stretch>
        </p:blipFill>
        <p:spPr>
          <a:xfrm>
            <a:off x="478631" y="50006"/>
            <a:ext cx="7779544"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3EA9D4-6487-88A9-DB54-739D9507C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9" name="Picture 8">
            <a:extLst>
              <a:ext uri="{FF2B5EF4-FFF2-40B4-BE49-F238E27FC236}">
                <a16:creationId xmlns:a16="http://schemas.microsoft.com/office/drawing/2014/main" id="{35105D03-4718-1501-FD23-23DB2AAFF01E}"/>
              </a:ext>
            </a:extLst>
          </p:cNvPr>
          <p:cNvPicPr>
            <a:picLocks noChangeAspect="1"/>
          </p:cNvPicPr>
          <p:nvPr/>
        </p:nvPicPr>
        <p:blipFill>
          <a:blip r:embed="rId2"/>
          <a:stretch>
            <a:fillRect/>
          </a:stretch>
        </p:blipFill>
        <p:spPr>
          <a:xfrm>
            <a:off x="578643" y="0"/>
            <a:ext cx="7808089" cy="5143500"/>
          </a:xfrm>
          <a:prstGeom prst="rect">
            <a:avLst/>
          </a:prstGeom>
        </p:spPr>
      </p:pic>
    </p:spTree>
    <p:extLst>
      <p:ext uri="{BB962C8B-B14F-4D97-AF65-F5344CB8AC3E}">
        <p14:creationId xmlns:p14="http://schemas.microsoft.com/office/powerpoint/2010/main" val="3960499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9788C4-4552-80B2-5FE1-2F0D93F481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5" name="Picture 4">
            <a:extLst>
              <a:ext uri="{FF2B5EF4-FFF2-40B4-BE49-F238E27FC236}">
                <a16:creationId xmlns:a16="http://schemas.microsoft.com/office/drawing/2014/main" id="{80FE405B-E6CB-726C-3282-0EC6B89B3977}"/>
              </a:ext>
            </a:extLst>
          </p:cNvPr>
          <p:cNvPicPr>
            <a:picLocks noChangeAspect="1"/>
          </p:cNvPicPr>
          <p:nvPr/>
        </p:nvPicPr>
        <p:blipFill>
          <a:blip r:embed="rId2"/>
          <a:stretch>
            <a:fillRect/>
          </a:stretch>
        </p:blipFill>
        <p:spPr>
          <a:xfrm>
            <a:off x="628650" y="0"/>
            <a:ext cx="7708106" cy="5143500"/>
          </a:xfrm>
          <a:prstGeom prst="rect">
            <a:avLst/>
          </a:prstGeom>
        </p:spPr>
      </p:pic>
    </p:spTree>
    <p:extLst>
      <p:ext uri="{BB962C8B-B14F-4D97-AF65-F5344CB8AC3E}">
        <p14:creationId xmlns:p14="http://schemas.microsoft.com/office/powerpoint/2010/main" val="2735566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B62F6A-EEA4-23B3-476F-A7BAD56179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a:extLst>
              <a:ext uri="{FF2B5EF4-FFF2-40B4-BE49-F238E27FC236}">
                <a16:creationId xmlns:a16="http://schemas.microsoft.com/office/drawing/2014/main" id="{D4F5FD63-9D85-35FE-0423-E5957CA004E0}"/>
              </a:ext>
            </a:extLst>
          </p:cNvPr>
          <p:cNvPicPr>
            <a:picLocks noChangeAspect="1"/>
          </p:cNvPicPr>
          <p:nvPr/>
        </p:nvPicPr>
        <p:blipFill>
          <a:blip r:embed="rId2"/>
          <a:stretch>
            <a:fillRect/>
          </a:stretch>
        </p:blipFill>
        <p:spPr>
          <a:xfrm>
            <a:off x="628621" y="0"/>
            <a:ext cx="7843837" cy="5143500"/>
          </a:xfrm>
          <a:prstGeom prst="rect">
            <a:avLst/>
          </a:prstGeom>
        </p:spPr>
      </p:pic>
    </p:spTree>
    <p:extLst>
      <p:ext uri="{BB962C8B-B14F-4D97-AF65-F5344CB8AC3E}">
        <p14:creationId xmlns:p14="http://schemas.microsoft.com/office/powerpoint/2010/main" val="99127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81D7AE-F015-AF25-457E-3CF36D9C56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3">
            <a:extLst>
              <a:ext uri="{FF2B5EF4-FFF2-40B4-BE49-F238E27FC236}">
                <a16:creationId xmlns:a16="http://schemas.microsoft.com/office/drawing/2014/main" id="{E3BF1BB6-F1C6-AFF3-ED42-DDED4152E9ED}"/>
              </a:ext>
            </a:extLst>
          </p:cNvPr>
          <p:cNvPicPr>
            <a:picLocks noChangeAspect="1"/>
          </p:cNvPicPr>
          <p:nvPr/>
        </p:nvPicPr>
        <p:blipFill>
          <a:blip r:embed="rId2"/>
          <a:stretch>
            <a:fillRect/>
          </a:stretch>
        </p:blipFill>
        <p:spPr>
          <a:xfrm>
            <a:off x="678656" y="0"/>
            <a:ext cx="7786688" cy="5143500"/>
          </a:xfrm>
          <a:prstGeom prst="rect">
            <a:avLst/>
          </a:prstGeom>
        </p:spPr>
      </p:pic>
    </p:spTree>
    <p:extLst>
      <p:ext uri="{BB962C8B-B14F-4D97-AF65-F5344CB8AC3E}">
        <p14:creationId xmlns:p14="http://schemas.microsoft.com/office/powerpoint/2010/main" val="534482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AF12F9-989C-A262-E7C1-55DD97933A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276FF0E8-BE3E-A347-1E07-3F34FB10994F}"/>
              </a:ext>
            </a:extLst>
          </p:cNvPr>
          <p:cNvPicPr>
            <a:picLocks noChangeAspect="1"/>
          </p:cNvPicPr>
          <p:nvPr/>
        </p:nvPicPr>
        <p:blipFill>
          <a:blip r:embed="rId2"/>
          <a:stretch>
            <a:fillRect/>
          </a:stretch>
        </p:blipFill>
        <p:spPr>
          <a:xfrm>
            <a:off x="528638" y="0"/>
            <a:ext cx="7715220" cy="5143500"/>
          </a:xfrm>
          <a:prstGeom prst="rect">
            <a:avLst/>
          </a:prstGeom>
        </p:spPr>
      </p:pic>
    </p:spTree>
    <p:extLst>
      <p:ext uri="{BB962C8B-B14F-4D97-AF65-F5344CB8AC3E}">
        <p14:creationId xmlns:p14="http://schemas.microsoft.com/office/powerpoint/2010/main" val="424289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311700" y="457233"/>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latin typeface="Times New Roman" panose="02020603050405020304" pitchFamily="18" charset="0"/>
                <a:ea typeface="Helvetica Neue"/>
                <a:cs typeface="Times New Roman" panose="02020603050405020304" pitchFamily="18" charset="0"/>
                <a:sym typeface="Helvetica Neue"/>
              </a:rPr>
              <a:t>OVERVIEW</a:t>
            </a:r>
            <a:endParaRPr sz="1400" b="1" dirty="0">
              <a:latin typeface="Times New Roman" panose="02020603050405020304" pitchFamily="18" charset="0"/>
              <a:ea typeface="Helvetica Neue"/>
              <a:cs typeface="Times New Roman" panose="02020603050405020304" pitchFamily="18" charset="0"/>
              <a:sym typeface="Helvetica Neue"/>
            </a:endParaRPr>
          </a:p>
        </p:txBody>
      </p:sp>
      <p:sp>
        <p:nvSpPr>
          <p:cNvPr id="69" name="Google Shape;69;p14"/>
          <p:cNvSpPr txBox="1">
            <a:spLocks noGrp="1"/>
          </p:cNvSpPr>
          <p:nvPr>
            <p:ph type="subTitle" idx="1"/>
          </p:nvPr>
        </p:nvSpPr>
        <p:spPr>
          <a:xfrm>
            <a:off x="582825" y="1125550"/>
            <a:ext cx="7955700" cy="3139269"/>
          </a:xfrm>
          <a:prstGeom prst="rect">
            <a:avLst/>
          </a:prstGeom>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Objective</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just"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Abstract</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Introduction</a:t>
            </a:r>
          </a:p>
          <a:p>
            <a:pPr marL="457200" lvl="0" indent="-304800" algn="l" rtl="0">
              <a:lnSpc>
                <a:spcPct val="150000"/>
              </a:lnSpc>
              <a:spcBef>
                <a:spcPts val="0"/>
              </a:spcBef>
              <a:spcAft>
                <a:spcPts val="0"/>
              </a:spcAft>
              <a:buClr>
                <a:schemeClr val="dk1"/>
              </a:buClr>
              <a:buSzPts val="1200"/>
              <a:buFont typeface="Helvetica Neue"/>
              <a:buAutoNum type="arabicPeriod"/>
            </a:pPr>
            <a:r>
              <a:rPr lang="en-IN" sz="1200" dirty="0">
                <a:solidFill>
                  <a:schemeClr val="dk1"/>
                </a:solidFill>
                <a:latin typeface="Times New Roman" panose="02020603050405020304" pitchFamily="18" charset="0"/>
                <a:ea typeface="Helvetica Neue"/>
                <a:cs typeface="Times New Roman" panose="02020603050405020304" pitchFamily="18" charset="0"/>
                <a:sym typeface="Helvetica Neue"/>
              </a:rPr>
              <a:t>P</a:t>
            </a: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roblem Statement</a:t>
            </a:r>
          </a:p>
          <a:p>
            <a:pPr marL="457200" lvl="0" indent="-304800" algn="l" rtl="0">
              <a:lnSpc>
                <a:spcPct val="150000"/>
              </a:lnSpc>
              <a:spcBef>
                <a:spcPts val="0"/>
              </a:spcBef>
              <a:spcAft>
                <a:spcPts val="0"/>
              </a:spcAft>
              <a:buClr>
                <a:schemeClr val="dk1"/>
              </a:buClr>
              <a:buSzPts val="1200"/>
              <a:buFont typeface="Helvetica Neue"/>
              <a:buAutoNum type="arabicPeriod"/>
            </a:pPr>
            <a:r>
              <a:rPr lang="en-IN" sz="1200" dirty="0">
                <a:solidFill>
                  <a:schemeClr val="dk1"/>
                </a:solidFill>
                <a:latin typeface="Times New Roman" panose="02020603050405020304" pitchFamily="18" charset="0"/>
                <a:ea typeface="Helvetica Neue"/>
                <a:cs typeface="Times New Roman" panose="02020603050405020304" pitchFamily="18" charset="0"/>
                <a:sym typeface="Helvetica Neue"/>
              </a:rPr>
              <a:t>F</a:t>
            </a: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eatures details</a:t>
            </a:r>
          </a:p>
          <a:p>
            <a:pPr marL="457200" lvl="0" indent="-304800" algn="l" rtl="0">
              <a:lnSpc>
                <a:spcPct val="150000"/>
              </a:lnSpc>
              <a:spcBef>
                <a:spcPts val="0"/>
              </a:spcBef>
              <a:spcAft>
                <a:spcPts val="0"/>
              </a:spcAft>
              <a:buClr>
                <a:schemeClr val="dk1"/>
              </a:buClr>
              <a:buSzPts val="1200"/>
              <a:buFont typeface="Helvetica Neue"/>
              <a:buAutoNum type="arabicPeriod"/>
            </a:pPr>
            <a:r>
              <a:rPr lang="en-IN" sz="1200" dirty="0">
                <a:solidFill>
                  <a:schemeClr val="dk1"/>
                </a:solidFill>
                <a:latin typeface="Times New Roman" panose="02020603050405020304" pitchFamily="18" charset="0"/>
                <a:ea typeface="Helvetica Neue"/>
                <a:cs typeface="Times New Roman" panose="02020603050405020304" pitchFamily="18" charset="0"/>
                <a:sym typeface="Helvetica Neue"/>
              </a:rPr>
              <a:t>F</a:t>
            </a: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lowchart</a:t>
            </a:r>
          </a:p>
          <a:p>
            <a:pPr marL="457200" lvl="0" indent="-304800" algn="l" rtl="0">
              <a:lnSpc>
                <a:spcPct val="150000"/>
              </a:lnSpc>
              <a:spcBef>
                <a:spcPts val="0"/>
              </a:spcBef>
              <a:spcAft>
                <a:spcPts val="0"/>
              </a:spcAft>
              <a:buClr>
                <a:schemeClr val="dk1"/>
              </a:buClr>
              <a:buSzPts val="1200"/>
              <a:buFont typeface="Helvetica Neue"/>
              <a:buAutoNum type="arabicPeriod"/>
            </a:pPr>
            <a:r>
              <a:rPr lang="en-IN" sz="1200" dirty="0">
                <a:solidFill>
                  <a:schemeClr val="dk1"/>
                </a:solidFill>
                <a:latin typeface="Times New Roman" panose="02020603050405020304" pitchFamily="18" charset="0"/>
                <a:ea typeface="Helvetica Neue"/>
                <a:cs typeface="Times New Roman" panose="02020603050405020304" pitchFamily="18" charset="0"/>
                <a:sym typeface="Helvetica Neue"/>
              </a:rPr>
              <a:t>S</a:t>
            </a: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olution Statement</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Existing algorithm</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Proposed algorithm</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Comparison of algorithm</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Conclusion</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Reference</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57200" lvl="0" indent="-304800" algn="l" rtl="0">
              <a:lnSpc>
                <a:spcPct val="150000"/>
              </a:lnSpc>
              <a:spcBef>
                <a:spcPts val="0"/>
              </a:spcBef>
              <a:spcAft>
                <a:spcPts val="0"/>
              </a:spcAft>
              <a:buClr>
                <a:schemeClr val="dk1"/>
              </a:buClr>
              <a:buSzPts val="1200"/>
              <a:buFont typeface="Helvetica Neue"/>
              <a:buAutoNum type="arabicPeriod"/>
            </a:pPr>
            <a:r>
              <a:rPr lang="en" sz="1200" dirty="0">
                <a:solidFill>
                  <a:schemeClr val="dk1"/>
                </a:solidFill>
                <a:latin typeface="Times New Roman" panose="02020603050405020304" pitchFamily="18" charset="0"/>
                <a:ea typeface="Helvetica Neue"/>
                <a:cs typeface="Times New Roman" panose="02020603050405020304" pitchFamily="18" charset="0"/>
                <a:sym typeface="Helvetica Neue"/>
              </a:rPr>
              <a:t>Screen Shot</a:t>
            </a:r>
            <a:endParaRPr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70" name="Google Shape;70;p14"/>
          <p:cNvSpPr txBox="1">
            <a:spLocks noGrp="1"/>
          </p:cNvSpPr>
          <p:nvPr>
            <p:ph type="sldNum" sz="quarter" idx="12"/>
          </p:nvPr>
        </p:nvSpPr>
        <p:spPr>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2641B5-C56E-EEC3-4C9A-91C8D17199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3">
            <a:extLst>
              <a:ext uri="{FF2B5EF4-FFF2-40B4-BE49-F238E27FC236}">
                <a16:creationId xmlns:a16="http://schemas.microsoft.com/office/drawing/2014/main" id="{086042A6-2BC2-2D12-C8FF-24947DBF7F6F}"/>
              </a:ext>
            </a:extLst>
          </p:cNvPr>
          <p:cNvPicPr>
            <a:picLocks noChangeAspect="1"/>
          </p:cNvPicPr>
          <p:nvPr/>
        </p:nvPicPr>
        <p:blipFill>
          <a:blip r:embed="rId2"/>
          <a:stretch>
            <a:fillRect/>
          </a:stretch>
        </p:blipFill>
        <p:spPr>
          <a:xfrm>
            <a:off x="378618" y="0"/>
            <a:ext cx="7950994" cy="5143500"/>
          </a:xfrm>
          <a:prstGeom prst="rect">
            <a:avLst/>
          </a:prstGeom>
        </p:spPr>
      </p:pic>
    </p:spTree>
    <p:extLst>
      <p:ext uri="{BB962C8B-B14F-4D97-AF65-F5344CB8AC3E}">
        <p14:creationId xmlns:p14="http://schemas.microsoft.com/office/powerpoint/2010/main" val="330744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27CE00-FC34-4266-96FB-E07911DEC6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3">
            <a:extLst>
              <a:ext uri="{FF2B5EF4-FFF2-40B4-BE49-F238E27FC236}">
                <a16:creationId xmlns:a16="http://schemas.microsoft.com/office/drawing/2014/main" id="{2A6279EB-D14A-A165-526B-EC8AEF89CC26}"/>
              </a:ext>
            </a:extLst>
          </p:cNvPr>
          <p:cNvPicPr>
            <a:picLocks noChangeAspect="1"/>
          </p:cNvPicPr>
          <p:nvPr/>
        </p:nvPicPr>
        <p:blipFill>
          <a:blip r:embed="rId2"/>
          <a:stretch>
            <a:fillRect/>
          </a:stretch>
        </p:blipFill>
        <p:spPr>
          <a:xfrm>
            <a:off x="564356" y="0"/>
            <a:ext cx="7836664" cy="5143500"/>
          </a:xfrm>
          <a:prstGeom prst="rect">
            <a:avLst/>
          </a:prstGeom>
        </p:spPr>
      </p:pic>
    </p:spTree>
    <p:extLst>
      <p:ext uri="{BB962C8B-B14F-4D97-AF65-F5344CB8AC3E}">
        <p14:creationId xmlns:p14="http://schemas.microsoft.com/office/powerpoint/2010/main" val="2110841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7614B-9240-3618-C0D2-102BA475DF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3">
            <a:extLst>
              <a:ext uri="{FF2B5EF4-FFF2-40B4-BE49-F238E27FC236}">
                <a16:creationId xmlns:a16="http://schemas.microsoft.com/office/drawing/2014/main" id="{63B9DFB3-6C60-E9B1-EC50-778AAAEA8C5D}"/>
              </a:ext>
            </a:extLst>
          </p:cNvPr>
          <p:cNvPicPr>
            <a:picLocks noChangeAspect="1"/>
          </p:cNvPicPr>
          <p:nvPr/>
        </p:nvPicPr>
        <p:blipFill>
          <a:blip r:embed="rId2"/>
          <a:stretch>
            <a:fillRect/>
          </a:stretch>
        </p:blipFill>
        <p:spPr>
          <a:xfrm>
            <a:off x="464344" y="0"/>
            <a:ext cx="8079582" cy="5143500"/>
          </a:xfrm>
          <a:prstGeom prst="rect">
            <a:avLst/>
          </a:prstGeom>
        </p:spPr>
      </p:pic>
    </p:spTree>
    <p:extLst>
      <p:ext uri="{BB962C8B-B14F-4D97-AF65-F5344CB8AC3E}">
        <p14:creationId xmlns:p14="http://schemas.microsoft.com/office/powerpoint/2010/main" val="2062988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D1D120-E979-8A61-F2C5-AE918B6F53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4" name="Picture 3">
            <a:extLst>
              <a:ext uri="{FF2B5EF4-FFF2-40B4-BE49-F238E27FC236}">
                <a16:creationId xmlns:a16="http://schemas.microsoft.com/office/drawing/2014/main" id="{E9B77071-6D58-ABD7-EA70-3ACC85E94BC8}"/>
              </a:ext>
            </a:extLst>
          </p:cNvPr>
          <p:cNvPicPr>
            <a:picLocks noChangeAspect="1"/>
          </p:cNvPicPr>
          <p:nvPr/>
        </p:nvPicPr>
        <p:blipFill>
          <a:blip r:embed="rId2"/>
          <a:stretch>
            <a:fillRect/>
          </a:stretch>
        </p:blipFill>
        <p:spPr>
          <a:xfrm>
            <a:off x="542925" y="0"/>
            <a:ext cx="8058150" cy="5143500"/>
          </a:xfrm>
          <a:prstGeom prst="rect">
            <a:avLst/>
          </a:prstGeom>
        </p:spPr>
      </p:pic>
    </p:spTree>
    <p:extLst>
      <p:ext uri="{BB962C8B-B14F-4D97-AF65-F5344CB8AC3E}">
        <p14:creationId xmlns:p14="http://schemas.microsoft.com/office/powerpoint/2010/main" val="77152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24A658-A7C1-111B-5BCD-58992FDA7A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Picture 3">
            <a:extLst>
              <a:ext uri="{FF2B5EF4-FFF2-40B4-BE49-F238E27FC236}">
                <a16:creationId xmlns:a16="http://schemas.microsoft.com/office/drawing/2014/main" id="{45B07D48-1876-2C71-B287-7AB2C20C9544}"/>
              </a:ext>
            </a:extLst>
          </p:cNvPr>
          <p:cNvPicPr>
            <a:picLocks noChangeAspect="1"/>
          </p:cNvPicPr>
          <p:nvPr/>
        </p:nvPicPr>
        <p:blipFill>
          <a:blip r:embed="rId2"/>
          <a:stretch>
            <a:fillRect/>
          </a:stretch>
        </p:blipFill>
        <p:spPr>
          <a:xfrm>
            <a:off x="457200" y="0"/>
            <a:ext cx="8072438" cy="5143500"/>
          </a:xfrm>
          <a:prstGeom prst="rect">
            <a:avLst/>
          </a:prstGeom>
        </p:spPr>
      </p:pic>
    </p:spTree>
    <p:extLst>
      <p:ext uri="{BB962C8B-B14F-4D97-AF65-F5344CB8AC3E}">
        <p14:creationId xmlns:p14="http://schemas.microsoft.com/office/powerpoint/2010/main" val="4098703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C0FD4-2A51-C8C8-4C87-16B6163339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4" name="Picture 3">
            <a:extLst>
              <a:ext uri="{FF2B5EF4-FFF2-40B4-BE49-F238E27FC236}">
                <a16:creationId xmlns:a16="http://schemas.microsoft.com/office/drawing/2014/main" id="{7D88CB1F-7409-12AD-2270-8BE391D5E38A}"/>
              </a:ext>
            </a:extLst>
          </p:cNvPr>
          <p:cNvPicPr>
            <a:picLocks noChangeAspect="1"/>
          </p:cNvPicPr>
          <p:nvPr/>
        </p:nvPicPr>
        <p:blipFill>
          <a:blip r:embed="rId2"/>
          <a:stretch>
            <a:fillRect/>
          </a:stretch>
        </p:blipFill>
        <p:spPr>
          <a:xfrm>
            <a:off x="535796" y="0"/>
            <a:ext cx="8072408" cy="5143500"/>
          </a:xfrm>
          <a:prstGeom prst="rect">
            <a:avLst/>
          </a:prstGeom>
        </p:spPr>
      </p:pic>
    </p:spTree>
    <p:extLst>
      <p:ext uri="{BB962C8B-B14F-4D97-AF65-F5344CB8AC3E}">
        <p14:creationId xmlns:p14="http://schemas.microsoft.com/office/powerpoint/2010/main" val="2113285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82B8B-091E-EE70-AFEA-53091A8D15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4" name="Picture 3">
            <a:extLst>
              <a:ext uri="{FF2B5EF4-FFF2-40B4-BE49-F238E27FC236}">
                <a16:creationId xmlns:a16="http://schemas.microsoft.com/office/drawing/2014/main" id="{2A2286D7-CE4D-93A8-5C49-28ECC0792E89}"/>
              </a:ext>
            </a:extLst>
          </p:cNvPr>
          <p:cNvPicPr>
            <a:picLocks noChangeAspect="1"/>
          </p:cNvPicPr>
          <p:nvPr/>
        </p:nvPicPr>
        <p:blipFill>
          <a:blip r:embed="rId2"/>
          <a:stretch>
            <a:fillRect/>
          </a:stretch>
        </p:blipFill>
        <p:spPr>
          <a:xfrm>
            <a:off x="332184" y="0"/>
            <a:ext cx="8479632" cy="5143500"/>
          </a:xfrm>
          <a:prstGeom prst="rect">
            <a:avLst/>
          </a:prstGeom>
        </p:spPr>
      </p:pic>
    </p:spTree>
    <p:extLst>
      <p:ext uri="{BB962C8B-B14F-4D97-AF65-F5344CB8AC3E}">
        <p14:creationId xmlns:p14="http://schemas.microsoft.com/office/powerpoint/2010/main" val="3352846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73D6A7-CDAC-DD6F-BEC0-1DA8C16C9A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4" name="Picture 3">
            <a:extLst>
              <a:ext uri="{FF2B5EF4-FFF2-40B4-BE49-F238E27FC236}">
                <a16:creationId xmlns:a16="http://schemas.microsoft.com/office/drawing/2014/main" id="{13675EC5-5786-B947-E1AD-E26398FA1CFA}"/>
              </a:ext>
            </a:extLst>
          </p:cNvPr>
          <p:cNvPicPr>
            <a:picLocks noChangeAspect="1"/>
          </p:cNvPicPr>
          <p:nvPr/>
        </p:nvPicPr>
        <p:blipFill>
          <a:blip r:embed="rId2"/>
          <a:stretch>
            <a:fillRect/>
          </a:stretch>
        </p:blipFill>
        <p:spPr>
          <a:xfrm>
            <a:off x="664309" y="141160"/>
            <a:ext cx="7543556" cy="4884317"/>
          </a:xfrm>
          <a:prstGeom prst="rect">
            <a:avLst/>
          </a:prstGeom>
        </p:spPr>
      </p:pic>
    </p:spTree>
    <p:extLst>
      <p:ext uri="{BB962C8B-B14F-4D97-AF65-F5344CB8AC3E}">
        <p14:creationId xmlns:p14="http://schemas.microsoft.com/office/powerpoint/2010/main" val="2038576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0484B4-DD89-58B5-BBD3-23F6BE5163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4" name="Picture 3">
            <a:extLst>
              <a:ext uri="{FF2B5EF4-FFF2-40B4-BE49-F238E27FC236}">
                <a16:creationId xmlns:a16="http://schemas.microsoft.com/office/drawing/2014/main" id="{327008AA-09B4-3610-14AA-365835965360}"/>
              </a:ext>
            </a:extLst>
          </p:cNvPr>
          <p:cNvPicPr>
            <a:picLocks noChangeAspect="1"/>
          </p:cNvPicPr>
          <p:nvPr/>
        </p:nvPicPr>
        <p:blipFill>
          <a:blip r:embed="rId2"/>
          <a:stretch>
            <a:fillRect/>
          </a:stretch>
        </p:blipFill>
        <p:spPr>
          <a:xfrm>
            <a:off x="603661" y="0"/>
            <a:ext cx="7936677" cy="5143500"/>
          </a:xfrm>
          <a:prstGeom prst="rect">
            <a:avLst/>
          </a:prstGeom>
        </p:spPr>
      </p:pic>
    </p:spTree>
    <p:extLst>
      <p:ext uri="{BB962C8B-B14F-4D97-AF65-F5344CB8AC3E}">
        <p14:creationId xmlns:p14="http://schemas.microsoft.com/office/powerpoint/2010/main" val="4092692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B408FE-9118-8832-A195-F221B901C1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6" name="Picture 5">
            <a:extLst>
              <a:ext uri="{FF2B5EF4-FFF2-40B4-BE49-F238E27FC236}">
                <a16:creationId xmlns:a16="http://schemas.microsoft.com/office/drawing/2014/main" id="{0F19E982-7645-3E68-E16D-A2D97330901F}"/>
              </a:ext>
            </a:extLst>
          </p:cNvPr>
          <p:cNvPicPr>
            <a:picLocks noChangeAspect="1"/>
          </p:cNvPicPr>
          <p:nvPr/>
        </p:nvPicPr>
        <p:blipFill>
          <a:blip r:embed="rId2"/>
          <a:stretch>
            <a:fillRect/>
          </a:stretch>
        </p:blipFill>
        <p:spPr>
          <a:xfrm>
            <a:off x="542925" y="0"/>
            <a:ext cx="7993856" cy="5143500"/>
          </a:xfrm>
          <a:prstGeom prst="rect">
            <a:avLst/>
          </a:prstGeom>
        </p:spPr>
      </p:pic>
    </p:spTree>
    <p:extLst>
      <p:ext uri="{BB962C8B-B14F-4D97-AF65-F5344CB8AC3E}">
        <p14:creationId xmlns:p14="http://schemas.microsoft.com/office/powerpoint/2010/main" val="557357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311700" y="575525"/>
            <a:ext cx="8520600" cy="604200"/>
          </a:xfrm>
          <a:prstGeom prst="rect">
            <a:avLst/>
          </a:prstGeom>
        </p:spPr>
        <p:txBody>
          <a:bodyPr spcFirstLastPara="1" wrap="square" lIns="91425" tIns="91425" rIns="91425" bIns="91425" anchor="ctr" anchorCtr="0">
            <a:noAutofit/>
          </a:bodyPr>
          <a:lstStyle/>
          <a:p>
            <a:pPr marL="0" lvl="0" indent="0" algn="ctr" rtl="0">
              <a:lnSpc>
                <a:spcPct val="170000"/>
              </a:lnSpc>
              <a:spcBef>
                <a:spcPts val="0"/>
              </a:spcBef>
              <a:spcAft>
                <a:spcPts val="1200"/>
              </a:spcAft>
              <a:buNone/>
            </a:pPr>
            <a:r>
              <a:rPr lang="en-IN" sz="1400" b="1" dirty="0">
                <a:latin typeface="Times New Roman" panose="02020603050405020304" pitchFamily="18" charset="0"/>
                <a:ea typeface="Helvetica Neue"/>
                <a:cs typeface="Times New Roman" panose="02020603050405020304" pitchFamily="18" charset="0"/>
                <a:sym typeface="Helvetica Neue"/>
              </a:rPr>
              <a:t>OBJECTIVES</a:t>
            </a:r>
          </a:p>
        </p:txBody>
      </p:sp>
      <p:sp>
        <p:nvSpPr>
          <p:cNvPr id="76" name="Google Shape;76;p15"/>
          <p:cNvSpPr txBox="1">
            <a:spLocks noGrp="1"/>
          </p:cNvSpPr>
          <p:nvPr>
            <p:ph type="subTitle" idx="1"/>
          </p:nvPr>
        </p:nvSpPr>
        <p:spPr>
          <a:xfrm>
            <a:off x="362700" y="1810200"/>
            <a:ext cx="8520600" cy="1523100"/>
          </a:xfrm>
          <a:prstGeom prst="rect">
            <a:avLst/>
          </a:prstGeom>
        </p:spPr>
        <p:txBody>
          <a:bodyPr spcFirstLastPara="1" wrap="square" lIns="91425" tIns="91425" rIns="91425" bIns="91425" anchor="ctr" anchorCtr="0">
            <a:noAutofit/>
          </a:bodyPr>
          <a:lstStyle/>
          <a:p>
            <a:pPr marL="323850" lvl="0" indent="-171450" algn="l" rtl="0">
              <a:lnSpc>
                <a:spcPct val="115000"/>
              </a:lnSpc>
              <a:spcBef>
                <a:spcPts val="1200"/>
              </a:spcBef>
              <a:spcAft>
                <a:spcPts val="0"/>
              </a:spcAft>
              <a:buClr>
                <a:schemeClr val="dk1"/>
              </a:buClr>
              <a:buSzPts val="1200"/>
              <a:buFont typeface="Arial" panose="020B0604020202020204" pitchFamily="34" charset="0"/>
              <a:buChar char="•"/>
            </a:pPr>
            <a:r>
              <a:rPr lang="en-IN" sz="1200" kern="0" dirty="0">
                <a:effectLst/>
                <a:latin typeface="Times New Roman" panose="02020603050405020304" pitchFamily="18" charset="0"/>
                <a:ea typeface="Times New Roman" panose="02020603050405020304" pitchFamily="18" charset="0"/>
              </a:rPr>
              <a:t>Effective sales strategies begin with a clear understanding of the target market and customer needs. </a:t>
            </a:r>
          </a:p>
          <a:p>
            <a:pPr marL="323850" lvl="0" indent="-171450" algn="l" rtl="0">
              <a:lnSpc>
                <a:spcPct val="115000"/>
              </a:lnSpc>
              <a:spcBef>
                <a:spcPts val="1200"/>
              </a:spcBef>
              <a:spcAft>
                <a:spcPts val="0"/>
              </a:spcAft>
              <a:buClr>
                <a:schemeClr val="dk1"/>
              </a:buClr>
              <a:buSzPts val="1200"/>
              <a:buFont typeface="Arial" panose="020B0604020202020204" pitchFamily="34" charset="0"/>
              <a:buChar char="•"/>
            </a:pPr>
            <a:r>
              <a:rPr lang="en-US" sz="1200" kern="0" dirty="0">
                <a:solidFill>
                  <a:srgbClr val="000000"/>
                </a:solidFill>
                <a:effectLst/>
                <a:latin typeface="Times New Roman" panose="02020603050405020304" pitchFamily="18" charset="0"/>
                <a:ea typeface="Times New Roman" panose="02020603050405020304" pitchFamily="18" charset="0"/>
              </a:rPr>
              <a:t>This project proposal aims to explore the application of data science techniques to enhance sales effectiveness within an organization. </a:t>
            </a:r>
            <a:endParaRPr sz="1200" dirty="0">
              <a:solidFill>
                <a:schemeClr val="dk1"/>
              </a:solidFill>
              <a:latin typeface="Times New Roman" panose="02020603050405020304" pitchFamily="18" charset="0"/>
              <a:cs typeface="Times New Roman" panose="02020603050405020304" pitchFamily="18" charset="0"/>
            </a:endParaRPr>
          </a:p>
          <a:p>
            <a:pPr marL="0" lvl="0" indent="0" algn="ctr" rtl="0">
              <a:spcBef>
                <a:spcPts val="1500"/>
              </a:spcBef>
              <a:spcAft>
                <a:spcPts val="0"/>
              </a:spcAft>
              <a:buNone/>
            </a:pPr>
            <a:endParaRPr sz="1200" dirty="0">
              <a:latin typeface="Times New Roman" panose="02020603050405020304" pitchFamily="18" charset="0"/>
              <a:cs typeface="Times New Roman" panose="02020603050405020304" pitchFamily="18" charset="0"/>
            </a:endParaRPr>
          </a:p>
        </p:txBody>
      </p:sp>
      <p:sp>
        <p:nvSpPr>
          <p:cNvPr id="77" name="Google Shape;77;p15"/>
          <p:cNvSpPr txBox="1">
            <a:spLocks noGrp="1"/>
          </p:cNvSpPr>
          <p:nvPr>
            <p:ph type="sldNum" sz="quarter" idx="12"/>
          </p:nvPr>
        </p:nvSpPr>
        <p:spPr>
          <a:prstGeom prst="rect">
            <a:avLst/>
          </a:prstGeom>
        </p:spPr>
        <p:txBody>
          <a:bodyPr spcFirstLastPara="1" wrap="square" lIns="91425" tIns="91425" rIns="91425" bIns="91425" anchor="ctr" anchorCtr="0">
            <a:normAutofit fontScale="77500" lnSpcReduction="20000"/>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0790AC-2C34-46CF-C641-5333411E4B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4" name="Picture 3">
            <a:extLst>
              <a:ext uri="{FF2B5EF4-FFF2-40B4-BE49-F238E27FC236}">
                <a16:creationId xmlns:a16="http://schemas.microsoft.com/office/drawing/2014/main" id="{DE2E3458-F3F8-C14F-D177-38B829865046}"/>
              </a:ext>
            </a:extLst>
          </p:cNvPr>
          <p:cNvPicPr>
            <a:picLocks noChangeAspect="1"/>
          </p:cNvPicPr>
          <p:nvPr/>
        </p:nvPicPr>
        <p:blipFill>
          <a:blip r:embed="rId2"/>
          <a:stretch>
            <a:fillRect/>
          </a:stretch>
        </p:blipFill>
        <p:spPr>
          <a:xfrm>
            <a:off x="364331" y="79539"/>
            <a:ext cx="8265319" cy="5143500"/>
          </a:xfrm>
          <a:prstGeom prst="rect">
            <a:avLst/>
          </a:prstGeom>
        </p:spPr>
      </p:pic>
    </p:spTree>
    <p:extLst>
      <p:ext uri="{BB962C8B-B14F-4D97-AF65-F5344CB8AC3E}">
        <p14:creationId xmlns:p14="http://schemas.microsoft.com/office/powerpoint/2010/main" val="3054499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B4303E-262A-5127-90D2-AB91AFF5B5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4" name="Picture 3">
            <a:extLst>
              <a:ext uri="{FF2B5EF4-FFF2-40B4-BE49-F238E27FC236}">
                <a16:creationId xmlns:a16="http://schemas.microsoft.com/office/drawing/2014/main" id="{588E8F52-3D1B-4836-FC2A-63BBFDDD39B9}"/>
              </a:ext>
            </a:extLst>
          </p:cNvPr>
          <p:cNvPicPr>
            <a:picLocks noChangeAspect="1"/>
          </p:cNvPicPr>
          <p:nvPr/>
        </p:nvPicPr>
        <p:blipFill>
          <a:blip r:embed="rId2"/>
          <a:stretch>
            <a:fillRect/>
          </a:stretch>
        </p:blipFill>
        <p:spPr>
          <a:xfrm>
            <a:off x="421481" y="0"/>
            <a:ext cx="8301038" cy="5143500"/>
          </a:xfrm>
          <a:prstGeom prst="rect">
            <a:avLst/>
          </a:prstGeom>
        </p:spPr>
      </p:pic>
    </p:spTree>
    <p:extLst>
      <p:ext uri="{BB962C8B-B14F-4D97-AF65-F5344CB8AC3E}">
        <p14:creationId xmlns:p14="http://schemas.microsoft.com/office/powerpoint/2010/main" val="2481806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82D4A8-854B-E5B9-EABC-F4AC84ED5D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4" name="Picture 3">
            <a:extLst>
              <a:ext uri="{FF2B5EF4-FFF2-40B4-BE49-F238E27FC236}">
                <a16:creationId xmlns:a16="http://schemas.microsoft.com/office/drawing/2014/main" id="{756BBF6C-38C4-CF4D-76B9-A786DA75F942}"/>
              </a:ext>
            </a:extLst>
          </p:cNvPr>
          <p:cNvPicPr>
            <a:picLocks noChangeAspect="1"/>
          </p:cNvPicPr>
          <p:nvPr/>
        </p:nvPicPr>
        <p:blipFill>
          <a:blip r:embed="rId2"/>
          <a:stretch>
            <a:fillRect/>
          </a:stretch>
        </p:blipFill>
        <p:spPr>
          <a:xfrm>
            <a:off x="539353" y="0"/>
            <a:ext cx="8065294" cy="5143500"/>
          </a:xfrm>
          <a:prstGeom prst="rect">
            <a:avLst/>
          </a:prstGeom>
        </p:spPr>
      </p:pic>
    </p:spTree>
    <p:extLst>
      <p:ext uri="{BB962C8B-B14F-4D97-AF65-F5344CB8AC3E}">
        <p14:creationId xmlns:p14="http://schemas.microsoft.com/office/powerpoint/2010/main" val="5851657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70AEA6-DA90-5389-C633-D3E600857F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4" name="Picture 3">
            <a:extLst>
              <a:ext uri="{FF2B5EF4-FFF2-40B4-BE49-F238E27FC236}">
                <a16:creationId xmlns:a16="http://schemas.microsoft.com/office/drawing/2014/main" id="{58D1A9F7-FB06-4E97-644D-9CAFB6B87383}"/>
              </a:ext>
            </a:extLst>
          </p:cNvPr>
          <p:cNvPicPr>
            <a:picLocks noChangeAspect="1"/>
          </p:cNvPicPr>
          <p:nvPr/>
        </p:nvPicPr>
        <p:blipFill>
          <a:blip r:embed="rId2"/>
          <a:stretch>
            <a:fillRect/>
          </a:stretch>
        </p:blipFill>
        <p:spPr>
          <a:xfrm>
            <a:off x="585802" y="0"/>
            <a:ext cx="7972395" cy="5143500"/>
          </a:xfrm>
          <a:prstGeom prst="rect">
            <a:avLst/>
          </a:prstGeom>
        </p:spPr>
      </p:pic>
    </p:spTree>
    <p:extLst>
      <p:ext uri="{BB962C8B-B14F-4D97-AF65-F5344CB8AC3E}">
        <p14:creationId xmlns:p14="http://schemas.microsoft.com/office/powerpoint/2010/main" val="2702925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59DD70-5E69-F31D-1E31-0CFD8F78FB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4" name="Picture 3">
            <a:extLst>
              <a:ext uri="{FF2B5EF4-FFF2-40B4-BE49-F238E27FC236}">
                <a16:creationId xmlns:a16="http://schemas.microsoft.com/office/drawing/2014/main" id="{0BCC21CE-B9B5-13D8-75F8-EC7501C7E8A2}"/>
              </a:ext>
            </a:extLst>
          </p:cNvPr>
          <p:cNvPicPr>
            <a:picLocks noChangeAspect="1"/>
          </p:cNvPicPr>
          <p:nvPr/>
        </p:nvPicPr>
        <p:blipFill>
          <a:blip r:embed="rId2"/>
          <a:stretch>
            <a:fillRect/>
          </a:stretch>
        </p:blipFill>
        <p:spPr>
          <a:xfrm>
            <a:off x="578644" y="0"/>
            <a:ext cx="7736681" cy="5143500"/>
          </a:xfrm>
          <a:prstGeom prst="rect">
            <a:avLst/>
          </a:prstGeom>
        </p:spPr>
      </p:pic>
    </p:spTree>
    <p:extLst>
      <p:ext uri="{BB962C8B-B14F-4D97-AF65-F5344CB8AC3E}">
        <p14:creationId xmlns:p14="http://schemas.microsoft.com/office/powerpoint/2010/main" val="2507231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98818-B35D-079D-242D-D7E06FE543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4" name="Picture 3">
            <a:extLst>
              <a:ext uri="{FF2B5EF4-FFF2-40B4-BE49-F238E27FC236}">
                <a16:creationId xmlns:a16="http://schemas.microsoft.com/office/drawing/2014/main" id="{62C6BD83-57AF-6494-772A-59E8FB04F398}"/>
              </a:ext>
            </a:extLst>
          </p:cNvPr>
          <p:cNvPicPr>
            <a:picLocks noChangeAspect="1"/>
          </p:cNvPicPr>
          <p:nvPr/>
        </p:nvPicPr>
        <p:blipFill>
          <a:blip r:embed="rId2"/>
          <a:stretch>
            <a:fillRect/>
          </a:stretch>
        </p:blipFill>
        <p:spPr>
          <a:xfrm>
            <a:off x="660796" y="14287"/>
            <a:ext cx="7822407" cy="5143500"/>
          </a:xfrm>
          <a:prstGeom prst="rect">
            <a:avLst/>
          </a:prstGeom>
        </p:spPr>
      </p:pic>
    </p:spTree>
    <p:extLst>
      <p:ext uri="{BB962C8B-B14F-4D97-AF65-F5344CB8AC3E}">
        <p14:creationId xmlns:p14="http://schemas.microsoft.com/office/powerpoint/2010/main" val="1288072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8F993-E103-264A-FB9B-E63C4E42D4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4" name="Picture 3">
            <a:extLst>
              <a:ext uri="{FF2B5EF4-FFF2-40B4-BE49-F238E27FC236}">
                <a16:creationId xmlns:a16="http://schemas.microsoft.com/office/drawing/2014/main" id="{4A6148EB-C5FB-2B52-5667-D2C0211D0C42}"/>
              </a:ext>
            </a:extLst>
          </p:cNvPr>
          <p:cNvPicPr>
            <a:picLocks noChangeAspect="1"/>
          </p:cNvPicPr>
          <p:nvPr/>
        </p:nvPicPr>
        <p:blipFill>
          <a:blip r:embed="rId2"/>
          <a:stretch>
            <a:fillRect/>
          </a:stretch>
        </p:blipFill>
        <p:spPr>
          <a:xfrm>
            <a:off x="421481" y="0"/>
            <a:ext cx="8301037" cy="5143500"/>
          </a:xfrm>
          <a:prstGeom prst="rect">
            <a:avLst/>
          </a:prstGeom>
        </p:spPr>
      </p:pic>
    </p:spTree>
    <p:extLst>
      <p:ext uri="{BB962C8B-B14F-4D97-AF65-F5344CB8AC3E}">
        <p14:creationId xmlns:p14="http://schemas.microsoft.com/office/powerpoint/2010/main" val="1345633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45D06F-2708-2C6F-F803-E3121F99C4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4" name="Picture 3">
            <a:extLst>
              <a:ext uri="{FF2B5EF4-FFF2-40B4-BE49-F238E27FC236}">
                <a16:creationId xmlns:a16="http://schemas.microsoft.com/office/drawing/2014/main" id="{3371546A-C504-81E4-0AD9-7D3E4187AB21}"/>
              </a:ext>
            </a:extLst>
          </p:cNvPr>
          <p:cNvPicPr>
            <a:picLocks noChangeAspect="1"/>
          </p:cNvPicPr>
          <p:nvPr/>
        </p:nvPicPr>
        <p:blipFill>
          <a:blip r:embed="rId2"/>
          <a:stretch>
            <a:fillRect/>
          </a:stretch>
        </p:blipFill>
        <p:spPr>
          <a:xfrm>
            <a:off x="557212" y="0"/>
            <a:ext cx="8029575" cy="5143500"/>
          </a:xfrm>
          <a:prstGeom prst="rect">
            <a:avLst/>
          </a:prstGeom>
        </p:spPr>
      </p:pic>
    </p:spTree>
    <p:extLst>
      <p:ext uri="{BB962C8B-B14F-4D97-AF65-F5344CB8AC3E}">
        <p14:creationId xmlns:p14="http://schemas.microsoft.com/office/powerpoint/2010/main" val="2645237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BDE43-881A-683E-F876-4077C0617D41}"/>
              </a:ext>
            </a:extLst>
          </p:cNvPr>
          <p:cNvSpPr>
            <a:spLocks noGrp="1"/>
          </p:cNvSpPr>
          <p:nvPr>
            <p:ph type="title"/>
          </p:nvPr>
        </p:nvSpPr>
        <p:spPr>
          <a:xfrm>
            <a:off x="233352" y="0"/>
            <a:ext cx="8520600" cy="841800"/>
          </a:xfrm>
        </p:spPr>
        <p:txBody>
          <a:bodyPr>
            <a:normAutofit/>
          </a:bodyPr>
          <a:lstStyle/>
          <a:p>
            <a:r>
              <a:rPr lang="en-IN" sz="1400" b="1" dirty="0">
                <a:latin typeface="Times New Roman" panose="02020603050405020304" pitchFamily="18" charset="0"/>
                <a:cs typeface="Times New Roman" panose="02020603050405020304" pitchFamily="18" charset="0"/>
              </a:rPr>
              <a:t>CONCLUSION</a:t>
            </a:r>
          </a:p>
        </p:txBody>
      </p:sp>
      <p:sp>
        <p:nvSpPr>
          <p:cNvPr id="3" name="Slide Number Placeholder 2">
            <a:extLst>
              <a:ext uri="{FF2B5EF4-FFF2-40B4-BE49-F238E27FC236}">
                <a16:creationId xmlns:a16="http://schemas.microsoft.com/office/drawing/2014/main" id="{A401C0B2-5776-8A07-E647-1B45E61049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17" name="TextBox 16">
            <a:extLst>
              <a:ext uri="{FF2B5EF4-FFF2-40B4-BE49-F238E27FC236}">
                <a16:creationId xmlns:a16="http://schemas.microsoft.com/office/drawing/2014/main" id="{27857BED-8649-80D2-940A-0377B99E1C2B}"/>
              </a:ext>
            </a:extLst>
          </p:cNvPr>
          <p:cNvSpPr txBox="1"/>
          <p:nvPr/>
        </p:nvSpPr>
        <p:spPr>
          <a:xfrm>
            <a:off x="311700" y="644331"/>
            <a:ext cx="8520599" cy="3737049"/>
          </a:xfrm>
          <a:prstGeom prst="rect">
            <a:avLst/>
          </a:prstGeom>
          <a:noFill/>
        </p:spPr>
        <p:txBody>
          <a:bodyPr wrap="square">
            <a:spAutoFit/>
          </a:bodyPr>
          <a:lstStyle/>
          <a:p>
            <a:pPr marL="6350" indent="-6985" algn="just">
              <a:lnSpc>
                <a:spcPct val="150000"/>
              </a:lnSpc>
              <a:spcBef>
                <a:spcPts val="600"/>
              </a:spcBef>
              <a:spcAft>
                <a:spcPts val="600"/>
              </a:spcAft>
            </a:pPr>
            <a:r>
              <a:rPr lang="en-IN" sz="1200" b="1" kern="100" dirty="0">
                <a:solidFill>
                  <a:srgbClr val="000000"/>
                </a:solidFill>
                <a:effectLst/>
                <a:latin typeface="Times New Roman" panose="02020603050405020304" pitchFamily="18" charset="0"/>
                <a:ea typeface="Times New Roman" panose="02020603050405020304" pitchFamily="18" charset="0"/>
              </a:rPr>
              <a:t>SOLUTION FOR THIS PROJECT</a:t>
            </a:r>
            <a:endParaRPr lang="en-IN" sz="1200" kern="10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r>
              <a:rPr lang="en-IN" sz="1200" dirty="0">
                <a:solidFill>
                  <a:srgbClr val="000000"/>
                </a:solidFill>
                <a:effectLst/>
                <a:latin typeface="Times New Roman" panose="02020603050405020304" pitchFamily="18" charset="0"/>
                <a:ea typeface="Times New Roman" panose="02020603050405020304" pitchFamily="18" charset="0"/>
              </a:rPr>
              <a:t>This project has been quite intricate, focusing primarily on determining sales effectiveness and devising strategies to enhance positive outcomes. Through exploratory data analysis (EDA), I've gained valuable insights into the factors influencing sales effectiveness and identified avenues for improvement. </a:t>
            </a:r>
            <a:r>
              <a:rPr lang="en-US" sz="1200" dirty="0">
                <a:solidFill>
                  <a:srgbClr val="000000"/>
                </a:solidFill>
                <a:effectLst/>
                <a:latin typeface="Times New Roman" panose="02020603050405020304" pitchFamily="18" charset="0"/>
                <a:ea typeface="Times New Roman" panose="02020603050405020304" pitchFamily="18" charset="0"/>
              </a:rPr>
              <a:t>Each feature analyzed has provided significant insights into enhancing positive sales effectiveness, making it a rewarding learning experience. After evaluating seven different models, including </a:t>
            </a:r>
            <a:r>
              <a:rPr lang="en-US" sz="1200" dirty="0" err="1">
                <a:solidFill>
                  <a:srgbClr val="000000"/>
                </a:solidFill>
                <a:effectLst/>
                <a:latin typeface="Times New Roman" panose="02020603050405020304" pitchFamily="18" charset="0"/>
                <a:ea typeface="Times New Roman" panose="02020603050405020304" pitchFamily="18" charset="0"/>
              </a:rPr>
              <a:t>XGBoost</a:t>
            </a:r>
            <a:r>
              <a:rPr lang="en-US" sz="1200" dirty="0">
                <a:solidFill>
                  <a:srgbClr val="000000"/>
                </a:solidFill>
                <a:effectLst/>
                <a:latin typeface="Times New Roman" panose="02020603050405020304" pitchFamily="18" charset="0"/>
                <a:ea typeface="Times New Roman" panose="02020603050405020304" pitchFamily="18" charset="0"/>
              </a:rPr>
              <a:t>, Decision Tree, and Random Forest, it's clear that these three models stand out as the most suitable options. Cross validation scores indicate a high degree of consistency and reliability, with a standard deviation of less than 0.05 across these models. Moving forward, there are several key areas where positive sales effectiveness can be increased:</a:t>
            </a:r>
          </a:p>
          <a:p>
            <a:pPr>
              <a:lnSpc>
                <a:spcPct val="150000"/>
              </a:lnSpc>
            </a:pPr>
            <a:r>
              <a:rPr lang="en-US" sz="1200" b="1" dirty="0">
                <a:latin typeface="Times New Roman" panose="02020603050405020304" pitchFamily="18" charset="0"/>
                <a:cs typeface="Times New Roman" panose="02020603050405020304" pitchFamily="18" charset="0"/>
              </a:rPr>
              <a:t>Projects: </a:t>
            </a:r>
            <a:r>
              <a:rPr lang="en-US" sz="1200" dirty="0">
                <a:latin typeface="Times New Roman" panose="02020603050405020304" pitchFamily="18" charset="0"/>
                <a:cs typeface="Times New Roman" panose="02020603050405020304" pitchFamily="18" charset="0"/>
              </a:rPr>
              <a:t>By focusing on products with IDs 18 to 20, which have demonstrated positive responses, and reducing emphasis on product 15, significant improvements can be achieved. Allocating more resources towards promoting and selling products with IDs 18 to 20 is likely to yield </a:t>
            </a:r>
            <a:r>
              <a:rPr lang="en-US" sz="1200" dirty="0" err="1">
                <a:latin typeface="Times New Roman" panose="02020603050405020304" pitchFamily="18" charset="0"/>
                <a:cs typeface="Times New Roman" panose="02020603050405020304" pitchFamily="18" charset="0"/>
              </a:rPr>
              <a:t>favourable</a:t>
            </a:r>
            <a:r>
              <a:rPr lang="en-US" sz="1200" dirty="0">
                <a:latin typeface="Times New Roman" panose="02020603050405020304" pitchFamily="18" charset="0"/>
                <a:cs typeface="Times New Roman" panose="02020603050405020304" pitchFamily="18" charset="0"/>
              </a:rPr>
              <a:t> results.</a:t>
            </a:r>
          </a:p>
          <a:p>
            <a:pPr>
              <a:lnSpc>
                <a:spcPct val="150000"/>
              </a:lnSpc>
            </a:pPr>
            <a:r>
              <a:rPr lang="en-US" sz="1200" b="1" dirty="0">
                <a:latin typeface="Times New Roman" panose="02020603050405020304" pitchFamily="18" charset="0"/>
                <a:cs typeface="Times New Roman" panose="02020603050405020304" pitchFamily="18" charset="0"/>
              </a:rPr>
              <a:t>Source: </a:t>
            </a:r>
            <a:r>
              <a:rPr lang="en-US" sz="1200" dirty="0">
                <a:latin typeface="Times New Roman" panose="02020603050405020304" pitchFamily="18" charset="0"/>
                <a:cs typeface="Times New Roman" panose="02020603050405020304" pitchFamily="18" charset="0"/>
              </a:rPr>
              <a:t>Investing efforts in enhancing customer referral sources and leveraging existing client relationships can yield positive outcomes. These sources have shown promising responses, indicating their potential for driving sales effectiveness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425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CD904-BAA1-25A2-6E5B-7C9ED2A393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TextBox 6">
            <a:extLst>
              <a:ext uri="{FF2B5EF4-FFF2-40B4-BE49-F238E27FC236}">
                <a16:creationId xmlns:a16="http://schemas.microsoft.com/office/drawing/2014/main" id="{A933A1E8-10E9-1C53-EBA9-FCC92A76B082}"/>
              </a:ext>
            </a:extLst>
          </p:cNvPr>
          <p:cNvSpPr txBox="1"/>
          <p:nvPr/>
        </p:nvSpPr>
        <p:spPr>
          <a:xfrm>
            <a:off x="332154" y="148830"/>
            <a:ext cx="8374184" cy="5045099"/>
          </a:xfrm>
          <a:prstGeom prst="rect">
            <a:avLst/>
          </a:prstGeom>
          <a:noFill/>
        </p:spPr>
        <p:txBody>
          <a:bodyPr wrap="square">
            <a:spAutoFit/>
          </a:bodyPr>
          <a:lstStyle/>
          <a:p>
            <a:pPr>
              <a:lnSpc>
                <a:spcPct val="150000"/>
              </a:lnSpc>
            </a:pPr>
            <a:r>
              <a:rPr lang="en-US" sz="1200" b="1" dirty="0">
                <a:latin typeface="Times New Roman" panose="02020603050405020304" pitchFamily="18" charset="0"/>
                <a:cs typeface="Times New Roman" panose="02020603050405020304" pitchFamily="18" charset="0"/>
              </a:rPr>
              <a:t>Location: </a:t>
            </a:r>
            <a:r>
              <a:rPr lang="en-US" sz="1200" dirty="0">
                <a:latin typeface="Times New Roman" panose="02020603050405020304" pitchFamily="18" charset="0"/>
                <a:cs typeface="Times New Roman" panose="02020603050405020304" pitchFamily="18" charset="0"/>
              </a:rPr>
              <a:t>Prioritizing locations within India, particularly Bangalore and Chennai, can lead to improved sales effectiveness. Conversely, reducing emphasis on other locations, especially those outside India, may help mitigate negative responses and optimize resource allocation.</a:t>
            </a:r>
          </a:p>
          <a:p>
            <a:pPr>
              <a:lnSpc>
                <a:spcPct val="150000"/>
              </a:lnSpc>
            </a:pPr>
            <a:r>
              <a:rPr lang="en-US" sz="1200" b="1" dirty="0">
                <a:latin typeface="Times New Roman" panose="02020603050405020304" pitchFamily="18" charset="0"/>
                <a:cs typeface="Times New Roman" panose="02020603050405020304" pitchFamily="18" charset="0"/>
              </a:rPr>
              <a:t>Sales Agent: </a:t>
            </a:r>
            <a:r>
              <a:rPr lang="en-US" sz="1200" dirty="0">
                <a:latin typeface="Times New Roman" panose="02020603050405020304" pitchFamily="18" charset="0"/>
                <a:cs typeface="Times New Roman" panose="02020603050405020304" pitchFamily="18" charset="0"/>
              </a:rPr>
              <a:t>Adjusting the allocation of tasks among sales agents based on performance can significantly impact sales effectiveness. Removing underperforming agents, such as Agent 5, and reallocating tasks to more successful agents, like Agents 9 and 10, can yield positive results.</a:t>
            </a:r>
          </a:p>
          <a:p>
            <a:pPr>
              <a:lnSpc>
                <a:spcPct val="150000"/>
              </a:lnSpc>
            </a:pPr>
            <a:r>
              <a:rPr lang="en-US" sz="1200" b="1" dirty="0">
                <a:latin typeface="Times New Roman" panose="02020603050405020304" pitchFamily="18" charset="0"/>
                <a:cs typeface="Times New Roman" panose="02020603050405020304" pitchFamily="18" charset="0"/>
              </a:rPr>
              <a:t>Sales Agent in Location: </a:t>
            </a:r>
            <a:r>
              <a:rPr lang="en-US" sz="1200" dirty="0" err="1">
                <a:latin typeface="Times New Roman" panose="02020603050405020304" pitchFamily="18" charset="0"/>
                <a:cs typeface="Times New Roman" panose="02020603050405020304" pitchFamily="18" charset="0"/>
              </a:rPr>
              <a:t>Analysing</a:t>
            </a:r>
            <a:r>
              <a:rPr lang="en-US" sz="1200" dirty="0">
                <a:latin typeface="Times New Roman" panose="02020603050405020304" pitchFamily="18" charset="0"/>
                <a:cs typeface="Times New Roman" panose="02020603050405020304" pitchFamily="18" charset="0"/>
              </a:rPr>
              <a:t> sales agent performance across different locations reveals opportunities for optimization. </a:t>
            </a:r>
          </a:p>
          <a:p>
            <a:pPr>
              <a:lnSpc>
                <a:spcPct val="150000"/>
              </a:lnSpc>
            </a:pPr>
            <a:r>
              <a:rPr lang="en-US" sz="1200" dirty="0">
                <a:latin typeface="Times New Roman" panose="02020603050405020304" pitchFamily="18" charset="0"/>
                <a:cs typeface="Times New Roman" panose="02020603050405020304" pitchFamily="18" charset="0"/>
              </a:rPr>
              <a:t>Agents tend to perform better in India compared to other locations, indicating a need to focus efforts accordingly. Additionally, targeting Asian countries where agent performance is currently lacking could yield untapped potential.</a:t>
            </a:r>
          </a:p>
          <a:p>
            <a:pPr>
              <a:lnSpc>
                <a:spcPct val="150000"/>
              </a:lnSpc>
            </a:pPr>
            <a:r>
              <a:rPr lang="en-US" sz="1200" b="1" dirty="0">
                <a:latin typeface="Times New Roman" panose="02020603050405020304" pitchFamily="18" charset="0"/>
                <a:cs typeface="Times New Roman" panose="02020603050405020304" pitchFamily="18" charset="0"/>
              </a:rPr>
              <a:t>Delivery Mode: </a:t>
            </a:r>
            <a:r>
              <a:rPr lang="en-US" sz="1200" dirty="0">
                <a:latin typeface="Times New Roman" panose="02020603050405020304" pitchFamily="18" charset="0"/>
                <a:cs typeface="Times New Roman" panose="02020603050405020304" pitchFamily="18" charset="0"/>
              </a:rPr>
              <a:t>Focusing on delivery modes 2 and 3, which have shown strong performance, while phasing out mode 5 can streamline operations and enhance sales effectiveness.</a:t>
            </a:r>
          </a:p>
          <a:p>
            <a:pPr>
              <a:lnSpc>
                <a:spcPct val="150000"/>
              </a:lnSpc>
            </a:pPr>
            <a:r>
              <a:rPr lang="en-US" sz="1200" b="1" dirty="0">
                <a:latin typeface="Times New Roman" panose="02020603050405020304" pitchFamily="18" charset="0"/>
                <a:cs typeface="Times New Roman" panose="02020603050405020304" pitchFamily="18" charset="0"/>
              </a:rPr>
              <a:t>Delivery Mode in Location: </a:t>
            </a:r>
            <a:r>
              <a:rPr lang="en-US" sz="1200" dirty="0">
                <a:latin typeface="Times New Roman" panose="02020603050405020304" pitchFamily="18" charset="0"/>
                <a:cs typeface="Times New Roman" panose="02020603050405020304" pitchFamily="18" charset="0"/>
              </a:rPr>
              <a:t>Aligning delivery mode distribution with location preferences can optimize outcomes. Prioritizing India and other high-performing locations while reducing emphasis on Asian countries, where delivery mode utilization is low, can lead to more efficient operations and improved sales effectiveness.</a:t>
            </a:r>
          </a:p>
          <a:p>
            <a:pPr>
              <a:lnSpc>
                <a:spcPct val="150000"/>
              </a:lnSpc>
            </a:pPr>
            <a:r>
              <a:rPr lang="en-US" sz="1200" dirty="0">
                <a:latin typeface="Times New Roman" panose="02020603050405020304" pitchFamily="18" charset="0"/>
                <a:cs typeface="Times New Roman" panose="02020603050405020304" pitchFamily="18" charset="0"/>
              </a:rPr>
              <a:t>Overall, implementing these recommendations in a systematic manner can contribute to a significant enhancement in positive sales effectiveness, driving business growth and success.</a:t>
            </a:r>
          </a:p>
          <a:p>
            <a:pPr>
              <a:lnSpc>
                <a:spcPct val="150000"/>
              </a:lnSpc>
            </a:pPr>
            <a:endParaRPr lang="en-US" sz="1200" dirty="0">
              <a:latin typeface="Times New Roman" panose="02020603050405020304" pitchFamily="18" charset="0"/>
              <a:cs typeface="Times New Roman" panose="02020603050405020304" pitchFamily="18" charset="0"/>
            </a:endParaRPr>
          </a:p>
          <a:p>
            <a:pPr>
              <a:lnSpc>
                <a:spcPct val="150000"/>
              </a:lnSpc>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084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184031"/>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latin typeface="Times New Roman" panose="02020603050405020304" pitchFamily="18" charset="0"/>
                <a:ea typeface="Helvetica Neue"/>
                <a:cs typeface="Times New Roman" panose="02020603050405020304" pitchFamily="18" charset="0"/>
                <a:sym typeface="Helvetica Neue"/>
              </a:rPr>
              <a:t>ABSTRACT</a:t>
            </a:r>
            <a:endParaRPr sz="1400" b="1" dirty="0">
              <a:latin typeface="Times New Roman" panose="02020603050405020304" pitchFamily="18" charset="0"/>
              <a:ea typeface="Helvetica Neue"/>
              <a:cs typeface="Times New Roman" panose="02020603050405020304" pitchFamily="18" charset="0"/>
              <a:sym typeface="Helvetica Neue"/>
            </a:endParaRPr>
          </a:p>
        </p:txBody>
      </p:sp>
      <p:sp>
        <p:nvSpPr>
          <p:cNvPr id="83" name="Google Shape;83;p16"/>
          <p:cNvSpPr txBox="1">
            <a:spLocks noGrp="1"/>
          </p:cNvSpPr>
          <p:nvPr>
            <p:ph type="body" idx="1"/>
          </p:nvPr>
        </p:nvSpPr>
        <p:spPr>
          <a:xfrm>
            <a:off x="122842" y="521495"/>
            <a:ext cx="8709458" cy="4371974"/>
          </a:xfrm>
          <a:prstGeom prst="rect">
            <a:avLst/>
          </a:prstGeom>
        </p:spPr>
        <p:txBody>
          <a:bodyPr spcFirstLastPara="1" wrap="square" lIns="91425" tIns="91425" rIns="91425" bIns="91425" anchor="ctr" anchorCtr="0">
            <a:normAutofit fontScale="55000" lnSpcReduction="20000"/>
          </a:bodyPr>
          <a:lstStyle/>
          <a:p>
            <a:pPr algn="just">
              <a:lnSpc>
                <a:spcPct val="150000"/>
              </a:lnSpc>
            </a:pPr>
            <a:r>
              <a:rPr lang="en-IN" sz="2200" dirty="0">
                <a:effectLst/>
                <a:latin typeface="Times New Roman" panose="02020603050405020304" pitchFamily="18" charset="0"/>
                <a:ea typeface="Times New Roman" panose="02020603050405020304" pitchFamily="18" charset="0"/>
              </a:rPr>
              <a:t>Sales effectiveness is a critical aspect of any organization's success in today's competitive business landscape. This abstract explores the key components and strategies for enhancing sales effectiveness. Effective sales strategies begin with a clear understanding of the target market and customer needs. By defining ideal customer profiles and aligning sales approaches accordingly, organizations can better position their products or services to meet customer demands.</a:t>
            </a:r>
          </a:p>
          <a:p>
            <a:pPr algn="just">
              <a:lnSpc>
                <a:spcPct val="150000"/>
              </a:lnSpc>
            </a:pPr>
            <a:r>
              <a:rPr lang="en-IN" sz="2200" dirty="0">
                <a:effectLst/>
                <a:latin typeface="Times New Roman" panose="02020603050405020304" pitchFamily="18" charset="0"/>
                <a:ea typeface="Times New Roman" panose="02020603050405020304" pitchFamily="18" charset="0"/>
              </a:rPr>
              <a:t>Performance management is another critical aspect of sales effectiveness. Regular performance reviews and feedback sessions help identify areas for improvement and recognize top performers, driving continuous growth and development within the sales organization.</a:t>
            </a:r>
          </a:p>
          <a:p>
            <a:pPr algn="just">
              <a:lnSpc>
                <a:spcPct val="150000"/>
              </a:lnSpc>
            </a:pPr>
            <a:r>
              <a:rPr lang="en-IN" sz="2200" dirty="0">
                <a:effectLst/>
                <a:latin typeface="Times New Roman" panose="02020603050405020304" pitchFamily="18" charset="0"/>
                <a:ea typeface="Times New Roman" panose="02020603050405020304" pitchFamily="18" charset="0"/>
              </a:rPr>
              <a:t> Sales enablement plays a significant role in supporting sales effectiveness by providing sales teams with the tools, technologies, and resources they need to succeed. From CRM systems and sales automation tools to marketing collateral and sales playbooks, enabling technologies streamline sales processes and enhance productivity.</a:t>
            </a:r>
          </a:p>
          <a:p>
            <a:pPr algn="just">
              <a:lnSpc>
                <a:spcPct val="150000"/>
              </a:lnSpc>
            </a:pPr>
            <a:r>
              <a:rPr lang="en-IN" sz="2200" dirty="0">
                <a:effectLst/>
                <a:latin typeface="Times New Roman" panose="02020603050405020304" pitchFamily="18" charset="0"/>
                <a:ea typeface="Times New Roman" panose="02020603050405020304" pitchFamily="18" charset="0"/>
              </a:rPr>
              <a:t> Building and maintaining strong customer relationships is fundamental to sales effectiveness. By prioritizing personalized interactions, timely follow-ups, and excellent customer service, organizations can foster trust and loyalty, leading to increased customer retention and referrals.</a:t>
            </a:r>
          </a:p>
          <a:p>
            <a:pPr algn="just">
              <a:lnSpc>
                <a:spcPct val="150000"/>
              </a:lnSpc>
            </a:pPr>
            <a:r>
              <a:rPr lang="en-IN" sz="2200" dirty="0">
                <a:effectLst/>
                <a:latin typeface="Times New Roman" panose="02020603050405020304" pitchFamily="18" charset="0"/>
                <a:ea typeface="Times New Roman" panose="02020603050405020304" pitchFamily="18" charset="0"/>
              </a:rPr>
              <a:t> In conclusion, enhancing sales effectiveness requires a multifaceted approach that addresses various aspects of the sales process, including strategy, processes, people, and technology. By implementing these strategies and continuously refining sales efforts, organizations can drive sustainable growth and success in today's dynamic marketplace.</a:t>
            </a:r>
          </a:p>
          <a:p>
            <a:pPr marL="149860" indent="0">
              <a:lnSpc>
                <a:spcPct val="150000"/>
              </a:lnSpc>
              <a:buClr>
                <a:schemeClr val="dk1"/>
              </a:buClr>
              <a:buSzPts val="1240"/>
              <a:buNone/>
            </a:pPr>
            <a:endParaRPr lang="en-IN" sz="1200"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84" name="Google Shape;84;p1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338C-260C-2862-4A3A-5BE6C86C8E74}"/>
              </a:ext>
            </a:extLst>
          </p:cNvPr>
          <p:cNvSpPr>
            <a:spLocks noGrp="1"/>
          </p:cNvSpPr>
          <p:nvPr>
            <p:ph type="title"/>
          </p:nvPr>
        </p:nvSpPr>
        <p:spPr>
          <a:xfrm>
            <a:off x="3203971" y="71437"/>
            <a:ext cx="2450307" cy="657226"/>
          </a:xfrm>
        </p:spPr>
        <p:txBody>
          <a:bodyPr>
            <a:normAutofit/>
          </a:bodyPr>
          <a:lstStyle/>
          <a:p>
            <a:r>
              <a:rPr lang="en-IN" sz="1400" b="1" dirty="0">
                <a:latin typeface="Times New Roman" panose="02020603050405020304" pitchFamily="18" charset="0"/>
                <a:cs typeface="Times New Roman" panose="02020603050405020304" pitchFamily="18" charset="0"/>
              </a:rPr>
              <a:t>REFERENCE</a:t>
            </a:r>
            <a:endParaRPr lang="en-IN" sz="1400" b="1" dirty="0"/>
          </a:p>
        </p:txBody>
      </p:sp>
      <p:sp>
        <p:nvSpPr>
          <p:cNvPr id="3" name="Slide Number Placeholder 2">
            <a:extLst>
              <a:ext uri="{FF2B5EF4-FFF2-40B4-BE49-F238E27FC236}">
                <a16:creationId xmlns:a16="http://schemas.microsoft.com/office/drawing/2014/main" id="{1E35422D-1898-BBC6-EDD6-833B8B7214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9" name="Picture 8">
            <a:extLst>
              <a:ext uri="{FF2B5EF4-FFF2-40B4-BE49-F238E27FC236}">
                <a16:creationId xmlns:a16="http://schemas.microsoft.com/office/drawing/2014/main" id="{218B78BC-E420-9563-0602-37D4E45E3898}"/>
              </a:ext>
            </a:extLst>
          </p:cNvPr>
          <p:cNvPicPr>
            <a:picLocks noChangeAspect="1"/>
          </p:cNvPicPr>
          <p:nvPr/>
        </p:nvPicPr>
        <p:blipFill>
          <a:blip r:embed="rId2"/>
          <a:stretch>
            <a:fillRect/>
          </a:stretch>
        </p:blipFill>
        <p:spPr>
          <a:xfrm>
            <a:off x="1559393" y="1039792"/>
            <a:ext cx="5938689" cy="2853984"/>
          </a:xfrm>
          <a:prstGeom prst="rect">
            <a:avLst/>
          </a:prstGeom>
        </p:spPr>
      </p:pic>
    </p:spTree>
    <p:extLst>
      <p:ext uri="{BB962C8B-B14F-4D97-AF65-F5344CB8AC3E}">
        <p14:creationId xmlns:p14="http://schemas.microsoft.com/office/powerpoint/2010/main" val="87696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B243-CF95-FC4C-E00D-08B50A075A5A}"/>
              </a:ext>
            </a:extLst>
          </p:cNvPr>
          <p:cNvSpPr>
            <a:spLocks noGrp="1"/>
          </p:cNvSpPr>
          <p:nvPr>
            <p:ph type="title"/>
          </p:nvPr>
        </p:nvSpPr>
        <p:spPr>
          <a:xfrm>
            <a:off x="3241103" y="352167"/>
            <a:ext cx="2661793" cy="572700"/>
          </a:xfrm>
        </p:spPr>
        <p:txBody>
          <a:bodyPr>
            <a:normAutofit/>
          </a:bodyPr>
          <a:lstStyle/>
          <a:p>
            <a:r>
              <a:rPr lang="en-IN" sz="1400" b="1"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1170554D-AECC-A4EA-972C-117F17A92112}"/>
              </a:ext>
            </a:extLst>
          </p:cNvPr>
          <p:cNvSpPr>
            <a:spLocks noGrp="1"/>
          </p:cNvSpPr>
          <p:nvPr>
            <p:ph type="body" idx="1"/>
          </p:nvPr>
        </p:nvSpPr>
        <p:spPr/>
        <p:txBody>
          <a:bodyPr>
            <a:normAutofit/>
          </a:bodyPr>
          <a:lstStyle/>
          <a:p>
            <a:pPr marL="114300" indent="0">
              <a:buNone/>
            </a:pP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                                               Client: Sales Effectiveness | Category: Product Sales</a:t>
            </a:r>
          </a:p>
          <a:p>
            <a:pPr marL="114300" indent="0">
              <a:buNone/>
            </a:pP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07000"/>
              </a:lnSpc>
              <a:spcAft>
                <a:spcPts val="800"/>
              </a:spcAft>
              <a:buNone/>
              <a:tabLst>
                <a:tab pos="952500" algn="l"/>
              </a:tabLst>
            </a:pP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FicZon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Inc is an IT solution provider with products ranging from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onpremises</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products to SAAS based solutions.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FicZon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major leads generation channel is digital and through their website. </a:t>
            </a:r>
          </a:p>
          <a:p>
            <a:pPr marL="114300" indent="0" algn="just">
              <a:lnSpc>
                <a:spcPct val="107000"/>
              </a:lnSpc>
              <a:spcAft>
                <a:spcPts val="800"/>
              </a:spcAft>
              <a:buNone/>
              <a:tabLst>
                <a:tab pos="952500" algn="l"/>
              </a:tabLst>
            </a:pP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FicZon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business is majorly dependent on the sales force effectiveness. As the market is maturing and more new competitors entering the market,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FicZon</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is experiencing the dip in sales. </a:t>
            </a:r>
          </a:p>
          <a:p>
            <a:pPr marL="114300" indent="0" algn="just">
              <a:lnSpc>
                <a:spcPct val="107000"/>
              </a:lnSpc>
              <a:spcAft>
                <a:spcPts val="800"/>
              </a:spcAft>
              <a:buNone/>
              <a:tabLst>
                <a:tab pos="952500" algn="l"/>
              </a:tabLs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Effective sales is dependent on lead quality and as of now, this is based on manual categorization and highly depended on sales staff. Though there is a quality process, which continuously updates the lead categorization, it’s value is in for post analysis, rather than conversation. </a:t>
            </a:r>
          </a:p>
          <a:p>
            <a:pPr marL="114300" indent="0">
              <a:buNone/>
            </a:pPr>
            <a:r>
              <a:rPr lang="en-IN" sz="1200" dirty="0" err="1">
                <a:effectLst/>
                <a:latin typeface="Times New Roman" panose="02020603050405020304" pitchFamily="18" charset="0"/>
                <a:ea typeface="Calibri" panose="020F0502020204030204" pitchFamily="34" charset="0"/>
                <a:cs typeface="Times New Roman" panose="02020603050405020304" pitchFamily="18" charset="0"/>
              </a:rPr>
              <a:t>FicZon</a:t>
            </a: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wants to explore Machine Learning to pre-categorize the lead quality and as result, expecting significant increase in sales effectiveness.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939DC8-2B0F-ECB3-BB42-56D1595A74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98687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E96E-7CA5-B06F-86C4-054A70547A83}"/>
              </a:ext>
            </a:extLst>
          </p:cNvPr>
          <p:cNvSpPr>
            <a:spLocks noGrp="1"/>
          </p:cNvSpPr>
          <p:nvPr>
            <p:ph type="title"/>
          </p:nvPr>
        </p:nvSpPr>
        <p:spPr>
          <a:xfrm>
            <a:off x="371474" y="729014"/>
            <a:ext cx="2154979" cy="841800"/>
          </a:xfrm>
        </p:spPr>
        <p:txBody>
          <a:bodyPr>
            <a:normAutofit fontScale="90000"/>
          </a:bodyPr>
          <a:lstStyle/>
          <a:p>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PROJECT GOAL:</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lide Number Placeholder 2">
            <a:extLst>
              <a:ext uri="{FF2B5EF4-FFF2-40B4-BE49-F238E27FC236}">
                <a16:creationId xmlns:a16="http://schemas.microsoft.com/office/drawing/2014/main" id="{28D6EEB7-0827-0E52-721A-ECCABEDC90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Box 6">
            <a:extLst>
              <a:ext uri="{FF2B5EF4-FFF2-40B4-BE49-F238E27FC236}">
                <a16:creationId xmlns:a16="http://schemas.microsoft.com/office/drawing/2014/main" id="{D94B3DB1-2B5A-E945-B597-62608D2C3875}"/>
              </a:ext>
            </a:extLst>
          </p:cNvPr>
          <p:cNvSpPr txBox="1"/>
          <p:nvPr/>
        </p:nvSpPr>
        <p:spPr>
          <a:xfrm>
            <a:off x="1350169" y="1462472"/>
            <a:ext cx="5800725" cy="477888"/>
          </a:xfrm>
          <a:prstGeom prst="rect">
            <a:avLst/>
          </a:prstGeom>
          <a:noFill/>
        </p:spPr>
        <p:txBody>
          <a:bodyPr wrap="square">
            <a:spAutoFit/>
          </a:bodyPr>
          <a:lstStyle/>
          <a:p>
            <a:pPr marL="342900" lvl="0" indent="-342900" algn="just">
              <a:lnSpc>
                <a:spcPct val="107000"/>
              </a:lnSpc>
              <a:buFont typeface="+mj-lt"/>
              <a:buAutoNum type="arabicPeriod"/>
              <a:tabLst>
                <a:tab pos="952500" algn="l"/>
              </a:tabLs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Data exploration insights – Sales effectiveness.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952500" algn="l"/>
              </a:tabLs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ML model to predict the Lead Category (High Potential, Low Potential).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6074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1399</TotalTime>
  <Words>3798</Words>
  <Application>Microsoft Office PowerPoint</Application>
  <PresentationFormat>On-screen Show (16:9)</PresentationFormat>
  <Paragraphs>431</Paragraphs>
  <Slides>70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Helvetica Neue</vt:lpstr>
      <vt:lpstr>Georgia</vt:lpstr>
      <vt:lpstr>Calibri Light</vt:lpstr>
      <vt:lpstr>Symbol</vt:lpstr>
      <vt:lpstr>Times New Roman</vt:lpstr>
      <vt:lpstr>Arial</vt:lpstr>
      <vt:lpstr>Calibri</vt:lpstr>
      <vt:lpstr>Office Theme</vt:lpstr>
      <vt:lpstr>PowerPoint Presentation</vt:lpstr>
      <vt:lpstr>TITLE EXPLAINATION</vt:lpstr>
      <vt:lpstr>SALES EFFECTIVENESS BY PRODUTS</vt:lpstr>
      <vt:lpstr>THIS PROJECT CONCEPT IS SALES FFECTIVENESS BY SALES WORKERS</vt:lpstr>
      <vt:lpstr>OVERVIEW</vt:lpstr>
      <vt:lpstr>OBJECTIVES</vt:lpstr>
      <vt:lpstr>ABSTRACT</vt:lpstr>
      <vt:lpstr>PROBLEM STATEMENT:</vt:lpstr>
      <vt:lpstr>PROJECT GOAL: </vt:lpstr>
      <vt:lpstr>PowerPoint Presentation</vt:lpstr>
      <vt:lpstr>PowerPoint Presentation</vt:lpstr>
      <vt:lpstr>LABEL DETAILS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ALGORITHM</vt:lpstr>
      <vt:lpstr>EXISTING ALGORITHM WORKS IN THIS PROJECT:  MLP (Multi-Layer Perceptron): </vt:lpstr>
      <vt:lpstr>EXISTING ALGORITHM WORKS IN THIS PROJECT:  SVC(Support Vector Classifier): </vt:lpstr>
      <vt:lpstr>PROPOSED ALGORITHM</vt:lpstr>
      <vt:lpstr>PROPOSED ALGORITHM WORKS IN THIS PROJECT:  Random Forest Classifier:</vt:lpstr>
      <vt:lpstr>PROPOSED ALGORITHM</vt:lpstr>
      <vt:lpstr>PROPOSED ALGORITHM WORKS IN THIS PROJECT:  Decision Tree Classifier:</vt:lpstr>
      <vt:lpstr>                                                                PROPOSED ALGORITHM                                                                                                                                                                 XGBoost</vt:lpstr>
      <vt:lpstr>PROPOSED ALGORITHM WORKS IN THIS PROJECT:  XGBoost(eXtreme Gradient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DESCRIPTION </vt:lpstr>
      <vt:lpstr>                                    SREENSHOTS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Thavamani Murugesan</dc:creator>
  <cp:lastModifiedBy>Thavamani Murugesan</cp:lastModifiedBy>
  <cp:revision>10</cp:revision>
  <dcterms:modified xsi:type="dcterms:W3CDTF">2024-04-08T05:42:55Z</dcterms:modified>
</cp:coreProperties>
</file>